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0"/>
  </p:notesMasterIdLst>
  <p:sldIdLst>
    <p:sldId id="256" r:id="rId2"/>
    <p:sldId id="259" r:id="rId3"/>
    <p:sldId id="330" r:id="rId4"/>
    <p:sldId id="267" r:id="rId5"/>
    <p:sldId id="327" r:id="rId6"/>
    <p:sldId id="328" r:id="rId7"/>
    <p:sldId id="331" r:id="rId8"/>
    <p:sldId id="329" r:id="rId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E8E8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4E43F79-0F1A-7C46-BB90-538D22B0915A}" v="1" dt="2019-12-03T13:15:31.26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83" autoAdjust="0"/>
    <p:restoredTop sz="95646" autoAdjust="0"/>
  </p:normalViewPr>
  <p:slideViewPr>
    <p:cSldViewPr snapToGrid="0">
      <p:cViewPr varScale="1">
        <p:scale>
          <a:sx n="118" d="100"/>
          <a:sy n="118" d="100"/>
        </p:scale>
        <p:origin x="400" y="200"/>
      </p:cViewPr>
      <p:guideLst/>
    </p:cSldViewPr>
  </p:slideViewPr>
  <p:outlineViewPr>
    <p:cViewPr>
      <p:scale>
        <a:sx n="33" d="100"/>
        <a:sy n="33" d="100"/>
      </p:scale>
      <p:origin x="0" y="-4699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https://levylab-my.sharepoint.com/personal/akash_levy_365_levylab_org/Documents/Documents/Studies%20-%202019%20Fall/ENGR%20241/mim/result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https://levylab-my.sharepoint.com/personal/akash_levy_365_levylab_org/Documents/Documents/Studies%20-%202019%20Fall/ENGR%20241/mim/results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https://levylab-my.sharepoint.com/personal/akash_levy_365_levylab_org/Documents/Documents/Studies%20-%202019%20Fall/ENGR%20241/mim/results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/G:\My%20Drive\mos2%20surface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MIM: Breakdown</a:t>
            </a:r>
            <a:r>
              <a:rPr lang="en-US" baseline="0"/>
              <a:t> Voltage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1"/>
          <c:order val="0"/>
          <c:tx>
            <c:v>5 nm ALD Layer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Sheet1!$B$6:$B$9</c:f>
              <c:numCache>
                <c:formatCode>General</c:formatCode>
                <c:ptCount val="4"/>
                <c:pt idx="0">
                  <c:v>0.5</c:v>
                </c:pt>
                <c:pt idx="1">
                  <c:v>1</c:v>
                </c:pt>
                <c:pt idx="2">
                  <c:v>1.5</c:v>
                </c:pt>
                <c:pt idx="3">
                  <c:v>2</c:v>
                </c:pt>
              </c:numCache>
            </c:numRef>
          </c:xVal>
          <c:yVal>
            <c:numRef>
              <c:f>Sheet1!$P$6:$P$9</c:f>
              <c:numCache>
                <c:formatCode>General</c:formatCode>
                <c:ptCount val="4"/>
                <c:pt idx="0">
                  <c:v>15.896884630742409</c:v>
                </c:pt>
                <c:pt idx="1">
                  <c:v>31.779525296333059</c:v>
                </c:pt>
                <c:pt idx="2">
                  <c:v>21.233904352151661</c:v>
                </c:pt>
                <c:pt idx="3">
                  <c:v>15.222426004766083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71B6-4FE6-9DB9-581CACD0AD33}"/>
            </c:ext>
          </c:extLst>
        </c:ser>
        <c:ser>
          <c:idx val="0"/>
          <c:order val="1"/>
          <c:tx>
            <c:v>10 nm ALD Layer</c:v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Sheet1!$B$3:$B$5</c:f>
              <c:numCache>
                <c:formatCode>General</c:formatCode>
                <c:ptCount val="3"/>
                <c:pt idx="0">
                  <c:v>1</c:v>
                </c:pt>
                <c:pt idx="1">
                  <c:v>1.5</c:v>
                </c:pt>
                <c:pt idx="2">
                  <c:v>2</c:v>
                </c:pt>
              </c:numCache>
            </c:numRef>
          </c:xVal>
          <c:yVal>
            <c:numRef>
              <c:f>Sheet1!$P$3:$P$5</c:f>
              <c:numCache>
                <c:formatCode>General</c:formatCode>
                <c:ptCount val="3"/>
                <c:pt idx="0">
                  <c:v>40.727725078405086</c:v>
                </c:pt>
                <c:pt idx="1">
                  <c:v>24.689524381791905</c:v>
                </c:pt>
                <c:pt idx="2">
                  <c:v>13.781775386970097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71B6-4FE6-9DB9-581CACD0AD3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262870271"/>
        <c:axId val="1266643231"/>
      </c:scatterChart>
      <c:valAx>
        <c:axId val="1262870271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Target Seed Layer Thickness (nm)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66643231"/>
        <c:crosses val="autoZero"/>
        <c:crossBetween val="midCat"/>
      </c:valAx>
      <c:valAx>
        <c:axId val="126664323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Breakdown Voltage (MV/cm)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62870271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MIM:</a:t>
            </a:r>
            <a:r>
              <a:rPr lang="en-US" baseline="0"/>
              <a:t> Breakdown Voltage vs. Measured ALD Thickness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1"/>
            <c:dispEq val="1"/>
            <c:trendlineLbl>
              <c:layout>
                <c:manualLayout>
                  <c:x val="-0.27647005940010266"/>
                  <c:y val="-5.5021161028904537E-2"/>
                </c:manualLayout>
              </c:layout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9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errBars>
            <c:errDir val="y"/>
            <c:errBarType val="both"/>
            <c:errValType val="cust"/>
            <c:noEndCap val="0"/>
            <c:plus>
              <c:numRef>
                <c:f>Sheet1!$I$3:$I$9</c:f>
                <c:numCache>
                  <c:formatCode>General</c:formatCode>
                  <c:ptCount val="7"/>
                  <c:pt idx="0">
                    <c:v>1.1324888231591901</c:v>
                  </c:pt>
                  <c:pt idx="1">
                    <c:v>0.58429068617408397</c:v>
                  </c:pt>
                  <c:pt idx="2">
                    <c:v>1.06203120531759</c:v>
                  </c:pt>
                  <c:pt idx="3">
                    <c:v>0.81903175903661596</c:v>
                  </c:pt>
                  <c:pt idx="4">
                    <c:v>4.6198910699517599</c:v>
                  </c:pt>
                  <c:pt idx="5">
                    <c:v>1.56386427818393</c:v>
                  </c:pt>
                  <c:pt idx="6">
                    <c:v>1.3599257379523999</c:v>
                  </c:pt>
                </c:numCache>
              </c:numRef>
            </c:plus>
            <c:minus>
              <c:numRef>
                <c:f>Sheet1!$I$3:$I$9</c:f>
                <c:numCache>
                  <c:formatCode>General</c:formatCode>
                  <c:ptCount val="7"/>
                  <c:pt idx="0">
                    <c:v>1.1324888231591901</c:v>
                  </c:pt>
                  <c:pt idx="1">
                    <c:v>0.58429068617408397</c:v>
                  </c:pt>
                  <c:pt idx="2">
                    <c:v>1.06203120531759</c:v>
                  </c:pt>
                  <c:pt idx="3">
                    <c:v>0.81903175903661596</c:v>
                  </c:pt>
                  <c:pt idx="4">
                    <c:v>4.6198910699517599</c:v>
                  </c:pt>
                  <c:pt idx="5">
                    <c:v>1.56386427818393</c:v>
                  </c:pt>
                  <c:pt idx="6">
                    <c:v>1.3599257379523999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xVal>
            <c:numRef>
              <c:f>Sheet1!$G$11:$G$19</c:f>
              <c:numCache>
                <c:formatCode>General</c:formatCode>
                <c:ptCount val="9"/>
                <c:pt idx="0">
                  <c:v>4.2769999999999992</c:v>
                </c:pt>
                <c:pt idx="1">
                  <c:v>4.1429999999999989</c:v>
                </c:pt>
                <c:pt idx="2">
                  <c:v>3.9949999999999997</c:v>
                </c:pt>
                <c:pt idx="3">
                  <c:v>4.6330000000000009</c:v>
                </c:pt>
                <c:pt idx="4">
                  <c:v>10.917999999999999</c:v>
                </c:pt>
                <c:pt idx="5">
                  <c:v>9.4059999999999988</c:v>
                </c:pt>
                <c:pt idx="6">
                  <c:v>9.2949999999999999</c:v>
                </c:pt>
                <c:pt idx="7">
                  <c:v>9.7309999999999999</c:v>
                </c:pt>
                <c:pt idx="8">
                  <c:v>9.6180000000000003</c:v>
                </c:pt>
              </c:numCache>
            </c:numRef>
          </c:xVal>
          <c:yVal>
            <c:numRef>
              <c:f>Sheet1!$H$11:$H$19</c:f>
              <c:numCache>
                <c:formatCode>General</c:formatCode>
                <c:ptCount val="9"/>
                <c:pt idx="0">
                  <c:v>4.93779064225353</c:v>
                </c:pt>
                <c:pt idx="1">
                  <c:v>5.4477475116603298</c:v>
                </c:pt>
                <c:pt idx="2">
                  <c:v>4.4085418318969403</c:v>
                </c:pt>
                <c:pt idx="3">
                  <c:v>5.7626072813353604</c:v>
                </c:pt>
                <c:pt idx="4">
                  <c:v>8.3614539580150797</c:v>
                </c:pt>
                <c:pt idx="5">
                  <c:v>9.0079538004313608</c:v>
                </c:pt>
                <c:pt idx="6">
                  <c:v>9.68799500227286</c:v>
                </c:pt>
                <c:pt idx="7">
                  <c:v>9.2078443718686191</c:v>
                </c:pt>
                <c:pt idx="8">
                  <c:v>8.8865879840124808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B205-48A9-8D7C-A01F3FBEAFA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205972351"/>
        <c:axId val="1245685583"/>
      </c:scatterChart>
      <c:valAx>
        <c:axId val="1205972351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Measured ALD Thickness (nm)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45685583"/>
        <c:crosses val="autoZero"/>
        <c:crossBetween val="midCat"/>
      </c:valAx>
      <c:valAx>
        <c:axId val="12456855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Breakdown</a:t>
                </a:r>
                <a:r>
                  <a:rPr lang="en-US" baseline="0"/>
                  <a:t> Voltage (V)</a:t>
                </a:r>
                <a:endParaRPr 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05972351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MIM: Dielectric Constant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1"/>
          <c:order val="0"/>
          <c:tx>
            <c:v>5 nm ALD Layer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Sheet1!$B$11:$B$14</c:f>
              <c:numCache>
                <c:formatCode>General</c:formatCode>
                <c:ptCount val="4"/>
                <c:pt idx="0">
                  <c:v>0.5</c:v>
                </c:pt>
                <c:pt idx="1">
                  <c:v>1</c:v>
                </c:pt>
                <c:pt idx="2">
                  <c:v>1.5</c:v>
                </c:pt>
                <c:pt idx="3">
                  <c:v>2</c:v>
                </c:pt>
              </c:numCache>
            </c:numRef>
          </c:xVal>
          <c:yVal>
            <c:numRef>
              <c:f>Sheet1!$O$11:$O$14</c:f>
              <c:numCache>
                <c:formatCode>General</c:formatCode>
                <c:ptCount val="4"/>
                <c:pt idx="0">
                  <c:v>4.4032</c:v>
                </c:pt>
                <c:pt idx="1">
                  <c:v>4.6982965424886451</c:v>
                </c:pt>
                <c:pt idx="2">
                  <c:v>5.1541981755268855</c:v>
                </c:pt>
                <c:pt idx="3">
                  <c:v>7.5705993918422774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27BC-4531-AC46-9170C99AC496}"/>
            </c:ext>
          </c:extLst>
        </c:ser>
        <c:ser>
          <c:idx val="0"/>
          <c:order val="1"/>
          <c:tx>
            <c:v>10 nm ALD Layer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Sheet1!$B$15:$B$19</c:f>
              <c:numCache>
                <c:formatCode>General</c:formatCode>
                <c:ptCount val="5"/>
                <c:pt idx="0">
                  <c:v>0</c:v>
                </c:pt>
                <c:pt idx="1">
                  <c:v>0.5</c:v>
                </c:pt>
                <c:pt idx="2">
                  <c:v>1</c:v>
                </c:pt>
                <c:pt idx="3">
                  <c:v>1.5</c:v>
                </c:pt>
                <c:pt idx="4">
                  <c:v>2</c:v>
                </c:pt>
              </c:numCache>
            </c:numRef>
          </c:xVal>
          <c:yVal>
            <c:numRef>
              <c:f>Sheet1!$O$15:$O$19</c:f>
              <c:numCache>
                <c:formatCode>General</c:formatCode>
                <c:ptCount val="5"/>
                <c:pt idx="0">
                  <c:v>5.9460750412678181</c:v>
                </c:pt>
                <c:pt idx="1">
                  <c:v>5.3028947803292308</c:v>
                </c:pt>
                <c:pt idx="2">
                  <c:v>5.8045654320765738</c:v>
                </c:pt>
                <c:pt idx="3">
                  <c:v>1.7346218185413187</c:v>
                </c:pt>
                <c:pt idx="4">
                  <c:v>7.3008724876046518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27BC-4531-AC46-9170C99AC49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262870271"/>
        <c:axId val="1266643231"/>
      </c:scatterChart>
      <c:valAx>
        <c:axId val="1262870271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Target Seed Layer Thickness (nm)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66643231"/>
        <c:crosses val="autoZero"/>
        <c:crossBetween val="midCat"/>
      </c:valAx>
      <c:valAx>
        <c:axId val="126664323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Dielectric Constant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62870271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Alumina w/ Seed</a:t>
            </a:r>
            <a:r>
              <a:rPr lang="en-US" baseline="0"/>
              <a:t> Layer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6805724584968121"/>
          <c:y val="0.22307344413372765"/>
          <c:w val="0.79477254332045721"/>
          <c:h val="0.46250411416907999"/>
        </c:manualLayout>
      </c:layout>
      <c:lineChart>
        <c:grouping val="standard"/>
        <c:varyColors val="0"/>
        <c:ser>
          <c:idx val="0"/>
          <c:order val="0"/>
          <c:tx>
            <c:strRef>
              <c:f>Sheet1!$A$26</c:f>
              <c:strCache>
                <c:ptCount val="1"/>
                <c:pt idx="0">
                  <c:v>Total 5nm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Sheet1!$B$25:$E$25</c:f>
              <c:numCache>
                <c:formatCode>General</c:formatCode>
                <c:ptCount val="4"/>
                <c:pt idx="0">
                  <c:v>0.5</c:v>
                </c:pt>
                <c:pt idx="1">
                  <c:v>1</c:v>
                </c:pt>
                <c:pt idx="2">
                  <c:v>1.5</c:v>
                </c:pt>
                <c:pt idx="3">
                  <c:v>2</c:v>
                </c:pt>
              </c:numCache>
            </c:numRef>
          </c:cat>
          <c:val>
            <c:numRef>
              <c:f>Sheet1!$B$26:$E$26</c:f>
              <c:numCache>
                <c:formatCode>General</c:formatCode>
                <c:ptCount val="4"/>
                <c:pt idx="0">
                  <c:v>537</c:v>
                </c:pt>
                <c:pt idx="1">
                  <c:v>505</c:v>
                </c:pt>
                <c:pt idx="2">
                  <c:v>400</c:v>
                </c:pt>
                <c:pt idx="3">
                  <c:v>245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DD8-455B-92A7-2A1A05A7392C}"/>
            </c:ext>
          </c:extLst>
        </c:ser>
        <c:ser>
          <c:idx val="1"/>
          <c:order val="1"/>
          <c:tx>
            <c:strRef>
              <c:f>Sheet1!$A$27</c:f>
              <c:strCache>
                <c:ptCount val="1"/>
                <c:pt idx="0">
                  <c:v>Total 10nm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numRef>
              <c:f>Sheet1!$B$25:$E$25</c:f>
              <c:numCache>
                <c:formatCode>General</c:formatCode>
                <c:ptCount val="4"/>
                <c:pt idx="0">
                  <c:v>0.5</c:v>
                </c:pt>
                <c:pt idx="1">
                  <c:v>1</c:v>
                </c:pt>
                <c:pt idx="2">
                  <c:v>1.5</c:v>
                </c:pt>
                <c:pt idx="3">
                  <c:v>2</c:v>
                </c:pt>
              </c:numCache>
            </c:numRef>
          </c:cat>
          <c:val>
            <c:numRef>
              <c:f>Sheet1!$B$27:$E$27</c:f>
              <c:numCache>
                <c:formatCode>General</c:formatCode>
                <c:ptCount val="4"/>
                <c:pt idx="0">
                  <c:v>428</c:v>
                </c:pt>
                <c:pt idx="1">
                  <c:v>307</c:v>
                </c:pt>
                <c:pt idx="2">
                  <c:v>276</c:v>
                </c:pt>
                <c:pt idx="3">
                  <c:v>204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FDD8-455B-92A7-2A1A05A7392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767152176"/>
        <c:axId val="476797872"/>
      </c:lineChart>
      <c:catAx>
        <c:axId val="76715217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Seed layer thickness (nm)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76797872"/>
        <c:crosses val="autoZero"/>
        <c:auto val="1"/>
        <c:lblAlgn val="ctr"/>
        <c:lblOffset val="100"/>
        <c:noMultiLvlLbl val="0"/>
      </c:catAx>
      <c:valAx>
        <c:axId val="4767978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RMS (pm)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671521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2601566204216384"/>
          <c:y val="0.88046343894809875"/>
          <c:w val="0.51347759383948322"/>
          <c:h val="0.1014934137776714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400" dirty="0"/>
              <a:t>Alumina thickness</a:t>
            </a:r>
          </a:p>
        </c:rich>
      </c:tx>
      <c:layout>
        <c:manualLayout>
          <c:xMode val="edge"/>
          <c:yMode val="edge"/>
          <c:x val="0.29867152362449312"/>
          <c:y val="4.607390054114159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'Oxidized Al thicknes'!$A$3</c:f>
              <c:strCache>
                <c:ptCount val="1"/>
                <c:pt idx="0">
                  <c:v>After Oxidized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cat>
            <c:numRef>
              <c:f>'Oxidized Al thicknes'!$B$1:$I$1</c:f>
              <c:numCache>
                <c:formatCode>General</c:formatCode>
                <c:ptCount val="8"/>
                <c:pt idx="0">
                  <c:v>0.5</c:v>
                </c:pt>
                <c:pt idx="2">
                  <c:v>1</c:v>
                </c:pt>
                <c:pt idx="4">
                  <c:v>1.5</c:v>
                </c:pt>
                <c:pt idx="6">
                  <c:v>2</c:v>
                </c:pt>
              </c:numCache>
            </c:numRef>
          </c:cat>
          <c:val>
            <c:numRef>
              <c:f>'Oxidized Al thicknes'!$B$3:$I$3</c:f>
              <c:numCache>
                <c:formatCode>General</c:formatCode>
                <c:ptCount val="8"/>
                <c:pt idx="0">
                  <c:v>1.0095000000000001</c:v>
                </c:pt>
                <c:pt idx="2">
                  <c:v>1.772</c:v>
                </c:pt>
                <c:pt idx="4">
                  <c:v>2.6545000000000001</c:v>
                </c:pt>
                <c:pt idx="6">
                  <c:v>3.8064999999999998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EF9F-4CC6-ACFE-7C303C4F155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1627814304"/>
        <c:axId val="-1627813760"/>
      </c:lineChart>
      <c:catAx>
        <c:axId val="-162781430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050" dirty="0"/>
                  <a:t>Seed layer thickness (nm)</a:t>
                </a:r>
                <a:endParaRPr lang="ko-KR" sz="1050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627813760"/>
        <c:crosses val="autoZero"/>
        <c:auto val="1"/>
        <c:lblAlgn val="ctr"/>
        <c:lblOffset val="100"/>
        <c:noMultiLvlLbl val="0"/>
      </c:catAx>
      <c:valAx>
        <c:axId val="-16278137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050" dirty="0"/>
                  <a:t>Thickness (nm)</a:t>
                </a:r>
                <a:endParaRPr lang="ko-KR" sz="1050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62781430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 dirty="0"/>
              <a:t>Before ALD w/ Seed</a:t>
            </a:r>
            <a:r>
              <a:rPr lang="en-US" altLang="ko-KR" baseline="0" dirty="0"/>
              <a:t> Layer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'MoS2 roughness'!$A$3:$A$7</c:f>
              <c:strCache>
                <c:ptCount val="5"/>
                <c:pt idx="0">
                  <c:v>0nm</c:v>
                </c:pt>
                <c:pt idx="1">
                  <c:v>0.5nm</c:v>
                </c:pt>
                <c:pt idx="2">
                  <c:v>1nm</c:v>
                </c:pt>
                <c:pt idx="3">
                  <c:v>1.5nm</c:v>
                </c:pt>
                <c:pt idx="4">
                  <c:v>2nm</c:v>
                </c:pt>
              </c:strCache>
            </c:strRef>
          </c:cat>
          <c:val>
            <c:numRef>
              <c:f>'MoS2 roughness'!$I$3:$I$7</c:f>
              <c:numCache>
                <c:formatCode>General</c:formatCode>
                <c:ptCount val="5"/>
                <c:pt idx="0">
                  <c:v>0.2</c:v>
                </c:pt>
                <c:pt idx="1">
                  <c:v>0.18333333333333335</c:v>
                </c:pt>
                <c:pt idx="2">
                  <c:v>0.70500000000000007</c:v>
                </c:pt>
                <c:pt idx="3">
                  <c:v>0.48</c:v>
                </c:pt>
                <c:pt idx="4">
                  <c:v>0.67899999999999994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0C8-48DE-B700-5DAE6F36E55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303832784"/>
        <c:axId val="-303833872"/>
      </c:lineChart>
      <c:catAx>
        <c:axId val="-30383278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Seed layer thickness (nm)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303833872"/>
        <c:crosses val="autoZero"/>
        <c:auto val="1"/>
        <c:lblAlgn val="ctr"/>
        <c:lblOffset val="100"/>
        <c:noMultiLvlLbl val="0"/>
      </c:catAx>
      <c:valAx>
        <c:axId val="-3038338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RMS</a:t>
                </a:r>
                <a:r>
                  <a:rPr lang="en-US" baseline="0" dirty="0"/>
                  <a:t> (nm)</a:t>
                </a:r>
                <a:endParaRPr 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30383278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A7CE9E2-6F5E-4D5F-AC48-045118C0FD75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accent3_2" csCatId="accent3" phldr="1"/>
      <dgm:spPr/>
    </dgm:pt>
    <dgm:pt modelId="{EBBDA17E-BAFF-46D4-9F81-1D16AECC1EA4}">
      <dgm:prSet phldrT="[Text]" custT="1"/>
      <dgm:spPr>
        <a:solidFill>
          <a:srgbClr val="FFC000"/>
        </a:solidFill>
      </dgm:spPr>
      <dgm:t>
        <a:bodyPr/>
        <a:lstStyle/>
        <a:p>
          <a:r>
            <a:rPr lang="en-US" sz="900" dirty="0">
              <a:solidFill>
                <a:schemeClr val="tx1"/>
              </a:solidFill>
            </a:rPr>
            <a:t>MoS</a:t>
          </a:r>
          <a:r>
            <a:rPr lang="en-US" sz="900" baseline="0" dirty="0">
              <a:solidFill>
                <a:schemeClr val="tx1"/>
              </a:solidFill>
            </a:rPr>
            <a:t>2</a:t>
          </a:r>
          <a:r>
            <a:rPr lang="en-US" sz="900" dirty="0">
              <a:solidFill>
                <a:schemeClr val="tx1"/>
              </a:solidFill>
            </a:rPr>
            <a:t> Sample</a:t>
          </a:r>
        </a:p>
      </dgm:t>
    </dgm:pt>
    <dgm:pt modelId="{40F608A9-CD8B-4283-8EAE-7AD9C615E78E}" type="parTrans" cxnId="{ACAA6E63-1735-47FB-A069-DC0EB443983E}">
      <dgm:prSet/>
      <dgm:spPr/>
      <dgm:t>
        <a:bodyPr/>
        <a:lstStyle/>
        <a:p>
          <a:endParaRPr lang="en-US" sz="900"/>
        </a:p>
      </dgm:t>
    </dgm:pt>
    <dgm:pt modelId="{B18704A4-0504-4451-9FFA-1FF75D2552F4}" type="sibTrans" cxnId="{ACAA6E63-1735-47FB-A069-DC0EB443983E}">
      <dgm:prSet custT="1"/>
      <dgm:spPr/>
      <dgm:t>
        <a:bodyPr/>
        <a:lstStyle/>
        <a:p>
          <a:endParaRPr lang="en-US" sz="900"/>
        </a:p>
      </dgm:t>
    </dgm:pt>
    <dgm:pt modelId="{DC8B4A0B-480C-4B26-9970-45371F0C0C7A}">
      <dgm:prSet phldrT="[Text]" custT="1"/>
      <dgm:spPr>
        <a:solidFill>
          <a:srgbClr val="FFC000"/>
        </a:solidFill>
      </dgm:spPr>
      <dgm:t>
        <a:bodyPr/>
        <a:lstStyle/>
        <a:p>
          <a:r>
            <a:rPr lang="en-US" sz="900" dirty="0">
              <a:solidFill>
                <a:schemeClr val="tx1"/>
              </a:solidFill>
            </a:rPr>
            <a:t>Contact Pads (</a:t>
          </a:r>
          <a:r>
            <a:rPr lang="en-US" sz="900" dirty="0" err="1">
              <a:solidFill>
                <a:schemeClr val="tx1"/>
              </a:solidFill>
            </a:rPr>
            <a:t>Litho</a:t>
          </a:r>
          <a:r>
            <a:rPr lang="en-US" sz="900" dirty="0">
              <a:solidFill>
                <a:schemeClr val="tx1"/>
              </a:solidFill>
            </a:rPr>
            <a:t> &amp; AJA)</a:t>
          </a:r>
        </a:p>
      </dgm:t>
    </dgm:pt>
    <dgm:pt modelId="{EA282C7E-88E8-41A4-94A3-41CD504BEE7F}" type="parTrans" cxnId="{FD8F4F5D-6C4F-4FA9-A766-086540312739}">
      <dgm:prSet/>
      <dgm:spPr/>
      <dgm:t>
        <a:bodyPr/>
        <a:lstStyle/>
        <a:p>
          <a:endParaRPr lang="en-US" sz="900"/>
        </a:p>
      </dgm:t>
    </dgm:pt>
    <dgm:pt modelId="{D8539527-4B82-4B46-822C-EA4F0229E10C}" type="sibTrans" cxnId="{FD8F4F5D-6C4F-4FA9-A766-086540312739}">
      <dgm:prSet custT="1"/>
      <dgm:spPr/>
      <dgm:t>
        <a:bodyPr/>
        <a:lstStyle/>
        <a:p>
          <a:endParaRPr lang="en-US" sz="900"/>
        </a:p>
      </dgm:t>
    </dgm:pt>
    <dgm:pt modelId="{2F7B6DF3-7574-4D30-9A67-C6BF4E0A6DE8}">
      <dgm:prSet phldrT="[Text]" custT="1"/>
      <dgm:spPr>
        <a:solidFill>
          <a:srgbClr val="FFC000"/>
        </a:solidFill>
      </dgm:spPr>
      <dgm:t>
        <a:bodyPr/>
        <a:lstStyle/>
        <a:p>
          <a:r>
            <a:rPr lang="en-US" sz="900" dirty="0">
              <a:solidFill>
                <a:schemeClr val="tx1"/>
              </a:solidFill>
            </a:rPr>
            <a:t>HKMG Seed layer (AJA)</a:t>
          </a:r>
        </a:p>
      </dgm:t>
    </dgm:pt>
    <dgm:pt modelId="{7E6544C8-46CC-4699-9134-93B44023BD01}" type="parTrans" cxnId="{63392AE3-2F8F-47E8-BA97-59D47E349F16}">
      <dgm:prSet/>
      <dgm:spPr/>
      <dgm:t>
        <a:bodyPr/>
        <a:lstStyle/>
        <a:p>
          <a:endParaRPr lang="en-US" sz="900"/>
        </a:p>
      </dgm:t>
    </dgm:pt>
    <dgm:pt modelId="{B2EB99EE-522E-47AA-BE41-610DFB8E79E7}" type="sibTrans" cxnId="{63392AE3-2F8F-47E8-BA97-59D47E349F16}">
      <dgm:prSet custT="1"/>
      <dgm:spPr/>
      <dgm:t>
        <a:bodyPr/>
        <a:lstStyle/>
        <a:p>
          <a:endParaRPr lang="en-US" sz="900"/>
        </a:p>
      </dgm:t>
    </dgm:pt>
    <dgm:pt modelId="{43F3DF17-E17F-45AA-8A3A-B7D9C4C57D04}">
      <dgm:prSet phldrT="[Text]" custT="1"/>
      <dgm:spPr>
        <a:solidFill>
          <a:srgbClr val="FFC000"/>
        </a:solidFill>
      </dgm:spPr>
      <dgm:t>
        <a:bodyPr/>
        <a:lstStyle/>
        <a:p>
          <a:r>
            <a:rPr lang="en-US" sz="900" dirty="0">
              <a:solidFill>
                <a:schemeClr val="tx1"/>
              </a:solidFill>
            </a:rPr>
            <a:t>ALD(Fiji 1/2)</a:t>
          </a:r>
        </a:p>
      </dgm:t>
    </dgm:pt>
    <dgm:pt modelId="{F5D56C95-C21A-411B-98DF-4E63674198BB}" type="parTrans" cxnId="{07A040A1-94B1-4D1C-A287-D0159E628C13}">
      <dgm:prSet/>
      <dgm:spPr/>
      <dgm:t>
        <a:bodyPr/>
        <a:lstStyle/>
        <a:p>
          <a:endParaRPr lang="en-US" sz="900"/>
        </a:p>
      </dgm:t>
    </dgm:pt>
    <dgm:pt modelId="{BD9AD11F-786B-4CFE-B0D6-605F95DA1389}" type="sibTrans" cxnId="{07A040A1-94B1-4D1C-A287-D0159E628C13}">
      <dgm:prSet custT="1"/>
      <dgm:spPr/>
      <dgm:t>
        <a:bodyPr/>
        <a:lstStyle/>
        <a:p>
          <a:endParaRPr lang="en-US" sz="900"/>
        </a:p>
      </dgm:t>
    </dgm:pt>
    <dgm:pt modelId="{160CBC85-A7E1-40FA-A549-0BEFBADD5F71}">
      <dgm:prSet phldrT="[Text]" custT="1"/>
      <dgm:spPr>
        <a:solidFill>
          <a:srgbClr val="FFC000"/>
        </a:solidFill>
      </dgm:spPr>
      <dgm:t>
        <a:bodyPr/>
        <a:lstStyle/>
        <a:p>
          <a:r>
            <a:rPr lang="en-US" sz="900" dirty="0">
              <a:solidFill>
                <a:schemeClr val="tx1"/>
              </a:solidFill>
            </a:rPr>
            <a:t>Gate Electrode (AJA)</a:t>
          </a:r>
        </a:p>
      </dgm:t>
    </dgm:pt>
    <dgm:pt modelId="{1194F8F1-609D-465A-BAD8-FFB71427453E}" type="parTrans" cxnId="{B555C784-1620-4472-9CD6-1EB80F37951E}">
      <dgm:prSet/>
      <dgm:spPr/>
      <dgm:t>
        <a:bodyPr/>
        <a:lstStyle/>
        <a:p>
          <a:endParaRPr lang="en-US" sz="900"/>
        </a:p>
      </dgm:t>
    </dgm:pt>
    <dgm:pt modelId="{E93AF0BE-F486-48D1-A1EA-D7EC96C6E66C}" type="sibTrans" cxnId="{B555C784-1620-4472-9CD6-1EB80F37951E}">
      <dgm:prSet custT="1"/>
      <dgm:spPr/>
      <dgm:t>
        <a:bodyPr/>
        <a:lstStyle/>
        <a:p>
          <a:endParaRPr lang="en-US" sz="900"/>
        </a:p>
      </dgm:t>
    </dgm:pt>
    <dgm:pt modelId="{44AD0A52-5C4F-4672-840D-AAC02E657763}">
      <dgm:prSet phldrT="[Text]" custT="1"/>
      <dgm:spPr>
        <a:solidFill>
          <a:srgbClr val="FFC000"/>
        </a:solidFill>
      </dgm:spPr>
      <dgm:t>
        <a:bodyPr/>
        <a:lstStyle/>
        <a:p>
          <a:r>
            <a:rPr lang="en-US" sz="900" dirty="0">
              <a:solidFill>
                <a:schemeClr val="tx1"/>
              </a:solidFill>
            </a:rPr>
            <a:t>Liftoff</a:t>
          </a:r>
        </a:p>
      </dgm:t>
    </dgm:pt>
    <dgm:pt modelId="{4A95F464-3755-4D9F-B50F-B80BBD080D4E}" type="parTrans" cxnId="{B03572D3-20E4-41C1-A39C-F4777DD4EA60}">
      <dgm:prSet/>
      <dgm:spPr/>
      <dgm:t>
        <a:bodyPr/>
        <a:lstStyle/>
        <a:p>
          <a:endParaRPr lang="en-US" sz="900"/>
        </a:p>
      </dgm:t>
    </dgm:pt>
    <dgm:pt modelId="{9EA00E8D-197B-4B6F-BCFD-65B04597A77B}" type="sibTrans" cxnId="{B03572D3-20E4-41C1-A39C-F4777DD4EA60}">
      <dgm:prSet custT="1"/>
      <dgm:spPr/>
      <dgm:t>
        <a:bodyPr/>
        <a:lstStyle/>
        <a:p>
          <a:endParaRPr lang="en-US" sz="900"/>
        </a:p>
      </dgm:t>
    </dgm:pt>
    <dgm:pt modelId="{C6CF0F6D-304E-408E-8ABE-B21F66734921}">
      <dgm:prSet phldrT="[Text]" custT="1"/>
      <dgm:spPr>
        <a:solidFill>
          <a:srgbClr val="FFC000"/>
        </a:solidFill>
      </dgm:spPr>
      <dgm:t>
        <a:bodyPr/>
        <a:lstStyle/>
        <a:p>
          <a:r>
            <a:rPr lang="en-US" sz="900" dirty="0" err="1">
              <a:solidFill>
                <a:schemeClr val="tx1"/>
              </a:solidFill>
            </a:rPr>
            <a:t>Litho</a:t>
          </a:r>
          <a:r>
            <a:rPr lang="en-US" sz="900" dirty="0">
              <a:solidFill>
                <a:schemeClr val="tx1"/>
              </a:solidFill>
            </a:rPr>
            <a:t> (S/D patterning)</a:t>
          </a:r>
        </a:p>
      </dgm:t>
    </dgm:pt>
    <dgm:pt modelId="{8720F3F1-5389-4C02-863B-3E2A0EF04E0E}" type="parTrans" cxnId="{0F70E5BE-716C-4B08-BDB5-AC727503FDB4}">
      <dgm:prSet/>
      <dgm:spPr/>
      <dgm:t>
        <a:bodyPr/>
        <a:lstStyle/>
        <a:p>
          <a:endParaRPr lang="en-US" sz="900"/>
        </a:p>
      </dgm:t>
    </dgm:pt>
    <dgm:pt modelId="{EA866AB5-BB1D-40BC-ABCC-5E576023599A}" type="sibTrans" cxnId="{0F70E5BE-716C-4B08-BDB5-AC727503FDB4}">
      <dgm:prSet custT="1"/>
      <dgm:spPr/>
      <dgm:t>
        <a:bodyPr/>
        <a:lstStyle/>
        <a:p>
          <a:endParaRPr lang="en-US" sz="900"/>
        </a:p>
      </dgm:t>
    </dgm:pt>
    <dgm:pt modelId="{A677CCD7-2E51-44B0-8BFE-509C69F8A035}">
      <dgm:prSet phldrT="[Text]" custT="1"/>
      <dgm:spPr>
        <a:solidFill>
          <a:srgbClr val="FFC000"/>
        </a:solidFill>
      </dgm:spPr>
      <dgm:t>
        <a:bodyPr/>
        <a:lstStyle/>
        <a:p>
          <a:r>
            <a:rPr lang="en-US" sz="900" dirty="0">
              <a:solidFill>
                <a:schemeClr val="tx1"/>
              </a:solidFill>
            </a:rPr>
            <a:t>S/D Electrode (AJA)</a:t>
          </a:r>
        </a:p>
      </dgm:t>
    </dgm:pt>
    <dgm:pt modelId="{899C1CE6-0FC1-4DB9-8834-202DA75E65AD}" type="parTrans" cxnId="{48D584D1-3FCC-4814-9561-083ACD5BB02A}">
      <dgm:prSet/>
      <dgm:spPr/>
      <dgm:t>
        <a:bodyPr/>
        <a:lstStyle/>
        <a:p>
          <a:endParaRPr lang="en-US" sz="900"/>
        </a:p>
      </dgm:t>
    </dgm:pt>
    <dgm:pt modelId="{7640A139-CD83-4F0C-B8F4-189F50F325D0}" type="sibTrans" cxnId="{48D584D1-3FCC-4814-9561-083ACD5BB02A}">
      <dgm:prSet custT="1"/>
      <dgm:spPr/>
      <dgm:t>
        <a:bodyPr/>
        <a:lstStyle/>
        <a:p>
          <a:endParaRPr lang="en-US" sz="900"/>
        </a:p>
      </dgm:t>
    </dgm:pt>
    <dgm:pt modelId="{878B9555-AFBD-48D5-A56C-A2194784D38A}">
      <dgm:prSet phldrT="[Text]" custT="1"/>
      <dgm:spPr>
        <a:solidFill>
          <a:srgbClr val="FFC000"/>
        </a:solidFill>
      </dgm:spPr>
      <dgm:t>
        <a:bodyPr/>
        <a:lstStyle/>
        <a:p>
          <a:r>
            <a:rPr lang="en-US" sz="900" dirty="0">
              <a:solidFill>
                <a:schemeClr val="tx1"/>
              </a:solidFill>
            </a:rPr>
            <a:t>Liftoff</a:t>
          </a:r>
        </a:p>
      </dgm:t>
    </dgm:pt>
    <dgm:pt modelId="{9B82964C-96DC-4E36-97FF-F458CD8C5987}" type="parTrans" cxnId="{6AF0FDB5-1E4F-4DC4-8DA4-63D396015496}">
      <dgm:prSet/>
      <dgm:spPr/>
      <dgm:t>
        <a:bodyPr/>
        <a:lstStyle/>
        <a:p>
          <a:endParaRPr lang="en-US" sz="900"/>
        </a:p>
      </dgm:t>
    </dgm:pt>
    <dgm:pt modelId="{5647964B-63A3-4024-9D06-E36A2A2E5044}" type="sibTrans" cxnId="{6AF0FDB5-1E4F-4DC4-8DA4-63D396015496}">
      <dgm:prSet custT="1"/>
      <dgm:spPr/>
      <dgm:t>
        <a:bodyPr/>
        <a:lstStyle/>
        <a:p>
          <a:endParaRPr lang="en-US" sz="900"/>
        </a:p>
      </dgm:t>
    </dgm:pt>
    <dgm:pt modelId="{875C6668-9A0C-4F46-8530-0FD42983994A}">
      <dgm:prSet phldrT="[Text]" custT="1"/>
      <dgm:spPr>
        <a:solidFill>
          <a:srgbClr val="FFC000"/>
        </a:solidFill>
      </dgm:spPr>
      <dgm:t>
        <a:bodyPr/>
        <a:lstStyle/>
        <a:p>
          <a:r>
            <a:rPr lang="en-US" sz="900" dirty="0" err="1">
              <a:solidFill>
                <a:schemeClr val="tx1"/>
              </a:solidFill>
            </a:rPr>
            <a:t>Litho</a:t>
          </a:r>
          <a:r>
            <a:rPr lang="en-US" sz="900" dirty="0">
              <a:solidFill>
                <a:schemeClr val="tx1"/>
              </a:solidFill>
            </a:rPr>
            <a:t> (Gate Patterning)</a:t>
          </a:r>
        </a:p>
      </dgm:t>
    </dgm:pt>
    <dgm:pt modelId="{ACCB6279-098D-4CC6-858B-5233F3E56E7C}" type="parTrans" cxnId="{746ACD11-A1C8-4394-8529-4AD3935274DD}">
      <dgm:prSet/>
      <dgm:spPr/>
      <dgm:t>
        <a:bodyPr/>
        <a:lstStyle/>
        <a:p>
          <a:endParaRPr lang="en-US" sz="900"/>
        </a:p>
      </dgm:t>
    </dgm:pt>
    <dgm:pt modelId="{E1CC7CDA-C9E4-4E65-B79A-38B77682E267}" type="sibTrans" cxnId="{746ACD11-A1C8-4394-8529-4AD3935274DD}">
      <dgm:prSet custT="1"/>
      <dgm:spPr/>
      <dgm:t>
        <a:bodyPr/>
        <a:lstStyle/>
        <a:p>
          <a:endParaRPr lang="en-US" sz="900"/>
        </a:p>
      </dgm:t>
    </dgm:pt>
    <dgm:pt modelId="{E56E0DAD-3381-4AB3-B385-BC0CAF01EB6C}">
      <dgm:prSet phldrT="[Text]" custT="1"/>
      <dgm:spPr>
        <a:solidFill>
          <a:srgbClr val="FFC000"/>
        </a:solidFill>
      </dgm:spPr>
      <dgm:t>
        <a:bodyPr/>
        <a:lstStyle/>
        <a:p>
          <a:r>
            <a:rPr lang="en-US" sz="900" dirty="0" err="1">
              <a:solidFill>
                <a:schemeClr val="tx1"/>
              </a:solidFill>
            </a:rPr>
            <a:t>Litho</a:t>
          </a:r>
          <a:r>
            <a:rPr lang="en-US" sz="900" dirty="0">
              <a:solidFill>
                <a:schemeClr val="tx1"/>
              </a:solidFill>
            </a:rPr>
            <a:t> (Channel Patterning)</a:t>
          </a:r>
        </a:p>
      </dgm:t>
    </dgm:pt>
    <dgm:pt modelId="{F9D87E71-15FC-424B-B139-8A603C16024F}" type="parTrans" cxnId="{1F7367D1-B809-445D-9E52-06203DFD9BE4}">
      <dgm:prSet/>
      <dgm:spPr/>
      <dgm:t>
        <a:bodyPr/>
        <a:lstStyle/>
        <a:p>
          <a:endParaRPr lang="en-US" sz="900"/>
        </a:p>
      </dgm:t>
    </dgm:pt>
    <dgm:pt modelId="{05052A4C-8AB0-492D-928D-EA5B87B052F4}" type="sibTrans" cxnId="{1F7367D1-B809-445D-9E52-06203DFD9BE4}">
      <dgm:prSet custT="1"/>
      <dgm:spPr/>
      <dgm:t>
        <a:bodyPr/>
        <a:lstStyle/>
        <a:p>
          <a:endParaRPr lang="en-US" sz="900"/>
        </a:p>
      </dgm:t>
    </dgm:pt>
    <dgm:pt modelId="{D2FCB70A-8D73-4DB8-AD65-0EAC17CC2BA0}">
      <dgm:prSet phldrT="[Text]" custT="1"/>
      <dgm:spPr>
        <a:solidFill>
          <a:srgbClr val="FFC000"/>
        </a:solidFill>
      </dgm:spPr>
      <dgm:t>
        <a:bodyPr/>
        <a:lstStyle/>
        <a:p>
          <a:r>
            <a:rPr lang="en-US" sz="900" dirty="0">
              <a:solidFill>
                <a:schemeClr val="tx1"/>
              </a:solidFill>
            </a:rPr>
            <a:t>O</a:t>
          </a:r>
          <a:r>
            <a:rPr lang="en-US" sz="900" baseline="-25000" dirty="0">
              <a:solidFill>
                <a:schemeClr val="tx1"/>
              </a:solidFill>
            </a:rPr>
            <a:t>2</a:t>
          </a:r>
          <a:r>
            <a:rPr lang="en-US" sz="900" dirty="0">
              <a:solidFill>
                <a:schemeClr val="tx1"/>
              </a:solidFill>
            </a:rPr>
            <a:t> Plasma etch</a:t>
          </a:r>
        </a:p>
      </dgm:t>
    </dgm:pt>
    <dgm:pt modelId="{78ECE3EB-FD3F-423A-9C7A-71242D222D18}" type="parTrans" cxnId="{79C3281F-67F7-4783-A066-7D4EC6B3ABE5}">
      <dgm:prSet/>
      <dgm:spPr/>
      <dgm:t>
        <a:bodyPr/>
        <a:lstStyle/>
        <a:p>
          <a:endParaRPr lang="en-US" sz="900"/>
        </a:p>
      </dgm:t>
    </dgm:pt>
    <dgm:pt modelId="{356A27FF-A1DB-4479-B3BA-3942E046DBCC}" type="sibTrans" cxnId="{79C3281F-67F7-4783-A066-7D4EC6B3ABE5}">
      <dgm:prSet/>
      <dgm:spPr/>
      <dgm:t>
        <a:bodyPr/>
        <a:lstStyle/>
        <a:p>
          <a:endParaRPr lang="en-US" sz="900"/>
        </a:p>
      </dgm:t>
    </dgm:pt>
    <dgm:pt modelId="{1BCFBE2C-A004-401B-8E22-758ECD703EFA}" type="pres">
      <dgm:prSet presAssocID="{5A7CE9E2-6F5E-4D5F-AC48-045118C0FD75}" presName="Name0" presStyleCnt="0">
        <dgm:presLayoutVars>
          <dgm:dir/>
          <dgm:resizeHandles val="exact"/>
        </dgm:presLayoutVars>
      </dgm:prSet>
      <dgm:spPr/>
    </dgm:pt>
    <dgm:pt modelId="{F0C4DADD-ED9F-41F6-BD25-54EB311F6DFD}" type="pres">
      <dgm:prSet presAssocID="{EBBDA17E-BAFF-46D4-9F81-1D16AECC1EA4}" presName="node" presStyleLbl="node1" presStyleIdx="0" presStyleCnt="12" custScaleX="68302" custScaleY="68302">
        <dgm:presLayoutVars>
          <dgm:bulletEnabled val="1"/>
        </dgm:presLayoutVars>
      </dgm:prSet>
      <dgm:spPr/>
    </dgm:pt>
    <dgm:pt modelId="{AF197A19-0173-4995-92EA-BF86455A0755}" type="pres">
      <dgm:prSet presAssocID="{B18704A4-0504-4451-9FFA-1FF75D2552F4}" presName="sibTrans" presStyleLbl="sibTrans1D1" presStyleIdx="0" presStyleCnt="11"/>
      <dgm:spPr/>
    </dgm:pt>
    <dgm:pt modelId="{D61C20FC-D1DE-415C-8E4A-AA47EE03A273}" type="pres">
      <dgm:prSet presAssocID="{B18704A4-0504-4451-9FFA-1FF75D2552F4}" presName="connectorText" presStyleLbl="sibTrans1D1" presStyleIdx="0" presStyleCnt="11"/>
      <dgm:spPr/>
    </dgm:pt>
    <dgm:pt modelId="{CD21D8DC-57DA-41E2-BB15-A65EBB6714F7}" type="pres">
      <dgm:prSet presAssocID="{DC8B4A0B-480C-4B26-9970-45371F0C0C7A}" presName="node" presStyleLbl="node1" presStyleIdx="1" presStyleCnt="12" custScaleX="68302" custScaleY="68302">
        <dgm:presLayoutVars>
          <dgm:bulletEnabled val="1"/>
        </dgm:presLayoutVars>
      </dgm:prSet>
      <dgm:spPr/>
    </dgm:pt>
    <dgm:pt modelId="{BE1B9109-80A5-49D4-A742-DE6AE467D715}" type="pres">
      <dgm:prSet presAssocID="{D8539527-4B82-4B46-822C-EA4F0229E10C}" presName="sibTrans" presStyleLbl="sibTrans1D1" presStyleIdx="1" presStyleCnt="11"/>
      <dgm:spPr/>
    </dgm:pt>
    <dgm:pt modelId="{52A7AB11-3F55-4732-8DAF-62FD6C766313}" type="pres">
      <dgm:prSet presAssocID="{D8539527-4B82-4B46-822C-EA4F0229E10C}" presName="connectorText" presStyleLbl="sibTrans1D1" presStyleIdx="1" presStyleCnt="11"/>
      <dgm:spPr/>
    </dgm:pt>
    <dgm:pt modelId="{292AD499-8A9F-42DC-897E-851BFE5B80FD}" type="pres">
      <dgm:prSet presAssocID="{875C6668-9A0C-4F46-8530-0FD42983994A}" presName="node" presStyleLbl="node1" presStyleIdx="2" presStyleCnt="12" custScaleX="68302" custScaleY="68302">
        <dgm:presLayoutVars>
          <dgm:bulletEnabled val="1"/>
        </dgm:presLayoutVars>
      </dgm:prSet>
      <dgm:spPr/>
    </dgm:pt>
    <dgm:pt modelId="{65AF839F-1FFA-4879-AF23-64B46DE20E80}" type="pres">
      <dgm:prSet presAssocID="{E1CC7CDA-C9E4-4E65-B79A-38B77682E267}" presName="sibTrans" presStyleLbl="sibTrans1D1" presStyleIdx="2" presStyleCnt="11"/>
      <dgm:spPr/>
    </dgm:pt>
    <dgm:pt modelId="{8202096D-D9B7-4694-862C-E4BF3F724684}" type="pres">
      <dgm:prSet presAssocID="{E1CC7CDA-C9E4-4E65-B79A-38B77682E267}" presName="connectorText" presStyleLbl="sibTrans1D1" presStyleIdx="2" presStyleCnt="11"/>
      <dgm:spPr/>
    </dgm:pt>
    <dgm:pt modelId="{BC34AFA0-B648-4175-92DD-F6B68C880FC8}" type="pres">
      <dgm:prSet presAssocID="{2F7B6DF3-7574-4D30-9A67-C6BF4E0A6DE8}" presName="node" presStyleLbl="node1" presStyleIdx="3" presStyleCnt="12" custScaleX="68302" custScaleY="68302">
        <dgm:presLayoutVars>
          <dgm:bulletEnabled val="1"/>
        </dgm:presLayoutVars>
      </dgm:prSet>
      <dgm:spPr/>
    </dgm:pt>
    <dgm:pt modelId="{5B624DEB-489C-456F-98D5-5495CD9C2A0B}" type="pres">
      <dgm:prSet presAssocID="{B2EB99EE-522E-47AA-BE41-610DFB8E79E7}" presName="sibTrans" presStyleLbl="sibTrans1D1" presStyleIdx="3" presStyleCnt="11"/>
      <dgm:spPr/>
    </dgm:pt>
    <dgm:pt modelId="{30FA4EC0-4BDE-4B8F-9000-2D48778AF179}" type="pres">
      <dgm:prSet presAssocID="{B2EB99EE-522E-47AA-BE41-610DFB8E79E7}" presName="connectorText" presStyleLbl="sibTrans1D1" presStyleIdx="3" presStyleCnt="11"/>
      <dgm:spPr/>
    </dgm:pt>
    <dgm:pt modelId="{86658E58-1AD0-4791-A2E0-F4DAE2EB1EF3}" type="pres">
      <dgm:prSet presAssocID="{43F3DF17-E17F-45AA-8A3A-B7D9C4C57D04}" presName="node" presStyleLbl="node1" presStyleIdx="4" presStyleCnt="12" custScaleX="68302" custScaleY="68302">
        <dgm:presLayoutVars>
          <dgm:bulletEnabled val="1"/>
        </dgm:presLayoutVars>
      </dgm:prSet>
      <dgm:spPr/>
    </dgm:pt>
    <dgm:pt modelId="{7ACA223C-D7DE-4C72-BB01-EA8E2B4D1D79}" type="pres">
      <dgm:prSet presAssocID="{BD9AD11F-786B-4CFE-B0D6-605F95DA1389}" presName="sibTrans" presStyleLbl="sibTrans1D1" presStyleIdx="4" presStyleCnt="11"/>
      <dgm:spPr/>
    </dgm:pt>
    <dgm:pt modelId="{BBE580DC-58E8-41DE-AC59-C2D32332AFB6}" type="pres">
      <dgm:prSet presAssocID="{BD9AD11F-786B-4CFE-B0D6-605F95DA1389}" presName="connectorText" presStyleLbl="sibTrans1D1" presStyleIdx="4" presStyleCnt="11"/>
      <dgm:spPr/>
    </dgm:pt>
    <dgm:pt modelId="{7F75BE1C-9EE6-47B8-9A52-0923502C0C04}" type="pres">
      <dgm:prSet presAssocID="{160CBC85-A7E1-40FA-A549-0BEFBADD5F71}" presName="node" presStyleLbl="node1" presStyleIdx="5" presStyleCnt="12" custScaleX="68302" custScaleY="68302">
        <dgm:presLayoutVars>
          <dgm:bulletEnabled val="1"/>
        </dgm:presLayoutVars>
      </dgm:prSet>
      <dgm:spPr/>
    </dgm:pt>
    <dgm:pt modelId="{90395E62-05F3-43AE-AA5C-C6FD9335DDE9}" type="pres">
      <dgm:prSet presAssocID="{E93AF0BE-F486-48D1-A1EA-D7EC96C6E66C}" presName="sibTrans" presStyleLbl="sibTrans1D1" presStyleIdx="5" presStyleCnt="11"/>
      <dgm:spPr/>
    </dgm:pt>
    <dgm:pt modelId="{3E3FB1C9-9A21-4F2D-9C0B-1E36646C3D96}" type="pres">
      <dgm:prSet presAssocID="{E93AF0BE-F486-48D1-A1EA-D7EC96C6E66C}" presName="connectorText" presStyleLbl="sibTrans1D1" presStyleIdx="5" presStyleCnt="11"/>
      <dgm:spPr/>
    </dgm:pt>
    <dgm:pt modelId="{74E8F048-28F6-40CE-ABE0-A975BA2EF000}" type="pres">
      <dgm:prSet presAssocID="{44AD0A52-5C4F-4672-840D-AAC02E657763}" presName="node" presStyleLbl="node1" presStyleIdx="6" presStyleCnt="12" custScaleX="68302" custScaleY="68302">
        <dgm:presLayoutVars>
          <dgm:bulletEnabled val="1"/>
        </dgm:presLayoutVars>
      </dgm:prSet>
      <dgm:spPr/>
    </dgm:pt>
    <dgm:pt modelId="{38851912-BB43-45E1-AEF9-33C560014C37}" type="pres">
      <dgm:prSet presAssocID="{9EA00E8D-197B-4B6F-BCFD-65B04597A77B}" presName="sibTrans" presStyleLbl="sibTrans1D1" presStyleIdx="6" presStyleCnt="11"/>
      <dgm:spPr/>
    </dgm:pt>
    <dgm:pt modelId="{220CE13D-1146-4644-8D67-017EC81958D1}" type="pres">
      <dgm:prSet presAssocID="{9EA00E8D-197B-4B6F-BCFD-65B04597A77B}" presName="connectorText" presStyleLbl="sibTrans1D1" presStyleIdx="6" presStyleCnt="11"/>
      <dgm:spPr/>
    </dgm:pt>
    <dgm:pt modelId="{1E42859D-6B95-49D7-9403-3B7517645F06}" type="pres">
      <dgm:prSet presAssocID="{C6CF0F6D-304E-408E-8ABE-B21F66734921}" presName="node" presStyleLbl="node1" presStyleIdx="7" presStyleCnt="12" custScaleX="68302" custScaleY="68302">
        <dgm:presLayoutVars>
          <dgm:bulletEnabled val="1"/>
        </dgm:presLayoutVars>
      </dgm:prSet>
      <dgm:spPr/>
    </dgm:pt>
    <dgm:pt modelId="{90E63A88-E0B7-432F-8049-128114F5B033}" type="pres">
      <dgm:prSet presAssocID="{EA866AB5-BB1D-40BC-ABCC-5E576023599A}" presName="sibTrans" presStyleLbl="sibTrans1D1" presStyleIdx="7" presStyleCnt="11"/>
      <dgm:spPr/>
    </dgm:pt>
    <dgm:pt modelId="{789395D7-F20A-45C9-8B27-AC14208B8236}" type="pres">
      <dgm:prSet presAssocID="{EA866AB5-BB1D-40BC-ABCC-5E576023599A}" presName="connectorText" presStyleLbl="sibTrans1D1" presStyleIdx="7" presStyleCnt="11"/>
      <dgm:spPr/>
    </dgm:pt>
    <dgm:pt modelId="{BE0C8F9D-08B8-4A1C-A187-25B0B1E6412E}" type="pres">
      <dgm:prSet presAssocID="{A677CCD7-2E51-44B0-8BFE-509C69F8A035}" presName="node" presStyleLbl="node1" presStyleIdx="8" presStyleCnt="12" custScaleX="68302" custScaleY="68302">
        <dgm:presLayoutVars>
          <dgm:bulletEnabled val="1"/>
        </dgm:presLayoutVars>
      </dgm:prSet>
      <dgm:spPr/>
    </dgm:pt>
    <dgm:pt modelId="{0351E0D2-8B3D-4384-9C9A-823A213D3EBA}" type="pres">
      <dgm:prSet presAssocID="{7640A139-CD83-4F0C-B8F4-189F50F325D0}" presName="sibTrans" presStyleLbl="sibTrans1D1" presStyleIdx="8" presStyleCnt="11"/>
      <dgm:spPr/>
    </dgm:pt>
    <dgm:pt modelId="{C7FC6BEC-F57C-4497-9B2A-FE1F5217B47D}" type="pres">
      <dgm:prSet presAssocID="{7640A139-CD83-4F0C-B8F4-189F50F325D0}" presName="connectorText" presStyleLbl="sibTrans1D1" presStyleIdx="8" presStyleCnt="11"/>
      <dgm:spPr/>
    </dgm:pt>
    <dgm:pt modelId="{4FE4ABEE-247B-4F34-9A77-21C79E4308BB}" type="pres">
      <dgm:prSet presAssocID="{878B9555-AFBD-48D5-A56C-A2194784D38A}" presName="node" presStyleLbl="node1" presStyleIdx="9" presStyleCnt="12" custScaleX="68302" custScaleY="68302">
        <dgm:presLayoutVars>
          <dgm:bulletEnabled val="1"/>
        </dgm:presLayoutVars>
      </dgm:prSet>
      <dgm:spPr/>
    </dgm:pt>
    <dgm:pt modelId="{DCAF0546-37F2-41A9-958E-1CCCE1A05F16}" type="pres">
      <dgm:prSet presAssocID="{5647964B-63A3-4024-9D06-E36A2A2E5044}" presName="sibTrans" presStyleLbl="sibTrans1D1" presStyleIdx="9" presStyleCnt="11"/>
      <dgm:spPr/>
    </dgm:pt>
    <dgm:pt modelId="{4A1B6AC0-E896-4EA9-8F5E-F930005BEAF7}" type="pres">
      <dgm:prSet presAssocID="{5647964B-63A3-4024-9D06-E36A2A2E5044}" presName="connectorText" presStyleLbl="sibTrans1D1" presStyleIdx="9" presStyleCnt="11"/>
      <dgm:spPr/>
    </dgm:pt>
    <dgm:pt modelId="{9A8982AC-62E7-4C8C-B219-9AD2F4C649A4}" type="pres">
      <dgm:prSet presAssocID="{E56E0DAD-3381-4AB3-B385-BC0CAF01EB6C}" presName="node" presStyleLbl="node1" presStyleIdx="10" presStyleCnt="12" custScaleX="68302" custScaleY="68302">
        <dgm:presLayoutVars>
          <dgm:bulletEnabled val="1"/>
        </dgm:presLayoutVars>
      </dgm:prSet>
      <dgm:spPr/>
    </dgm:pt>
    <dgm:pt modelId="{FFB3D1D5-88EB-432D-96D0-14EAE180B9A7}" type="pres">
      <dgm:prSet presAssocID="{05052A4C-8AB0-492D-928D-EA5B87B052F4}" presName="sibTrans" presStyleLbl="sibTrans1D1" presStyleIdx="10" presStyleCnt="11"/>
      <dgm:spPr/>
    </dgm:pt>
    <dgm:pt modelId="{29FE43EB-2BF6-4DEF-8D7F-70BB202D5457}" type="pres">
      <dgm:prSet presAssocID="{05052A4C-8AB0-492D-928D-EA5B87B052F4}" presName="connectorText" presStyleLbl="sibTrans1D1" presStyleIdx="10" presStyleCnt="11"/>
      <dgm:spPr/>
    </dgm:pt>
    <dgm:pt modelId="{684F8647-E718-493D-92CB-1FD95DBA2FB8}" type="pres">
      <dgm:prSet presAssocID="{D2FCB70A-8D73-4DB8-AD65-0EAC17CC2BA0}" presName="node" presStyleLbl="node1" presStyleIdx="11" presStyleCnt="12" custScaleX="68302" custScaleY="68302">
        <dgm:presLayoutVars>
          <dgm:bulletEnabled val="1"/>
        </dgm:presLayoutVars>
      </dgm:prSet>
      <dgm:spPr/>
    </dgm:pt>
  </dgm:ptLst>
  <dgm:cxnLst>
    <dgm:cxn modelId="{B0C08002-159D-462E-BBA9-9C137B139DFF}" type="presOf" srcId="{EA866AB5-BB1D-40BC-ABCC-5E576023599A}" destId="{789395D7-F20A-45C9-8B27-AC14208B8236}" srcOrd="1" destOrd="0" presId="urn:microsoft.com/office/officeart/2016/7/layout/RepeatingBendingProcessNew"/>
    <dgm:cxn modelId="{746ACD11-A1C8-4394-8529-4AD3935274DD}" srcId="{5A7CE9E2-6F5E-4D5F-AC48-045118C0FD75}" destId="{875C6668-9A0C-4F46-8530-0FD42983994A}" srcOrd="2" destOrd="0" parTransId="{ACCB6279-098D-4CC6-858B-5233F3E56E7C}" sibTransId="{E1CC7CDA-C9E4-4E65-B79A-38B77682E267}"/>
    <dgm:cxn modelId="{FDA00F13-D6C6-4672-8A0E-597C947F6EB3}" type="presOf" srcId="{5A7CE9E2-6F5E-4D5F-AC48-045118C0FD75}" destId="{1BCFBE2C-A004-401B-8E22-758ECD703EFA}" srcOrd="0" destOrd="0" presId="urn:microsoft.com/office/officeart/2016/7/layout/RepeatingBendingProcessNew"/>
    <dgm:cxn modelId="{E3902D19-2CA3-4B3A-B24A-4E210639A1EC}" type="presOf" srcId="{B2EB99EE-522E-47AA-BE41-610DFB8E79E7}" destId="{5B624DEB-489C-456F-98D5-5495CD9C2A0B}" srcOrd="0" destOrd="0" presId="urn:microsoft.com/office/officeart/2016/7/layout/RepeatingBendingProcessNew"/>
    <dgm:cxn modelId="{79C3281F-67F7-4783-A066-7D4EC6B3ABE5}" srcId="{5A7CE9E2-6F5E-4D5F-AC48-045118C0FD75}" destId="{D2FCB70A-8D73-4DB8-AD65-0EAC17CC2BA0}" srcOrd="11" destOrd="0" parTransId="{78ECE3EB-FD3F-423A-9C7A-71242D222D18}" sibTransId="{356A27FF-A1DB-4479-B3BA-3942E046DBCC}"/>
    <dgm:cxn modelId="{FB766129-7EE7-49D6-B1BF-11A6A5A7B8D9}" type="presOf" srcId="{7640A139-CD83-4F0C-B8F4-189F50F325D0}" destId="{C7FC6BEC-F57C-4497-9B2A-FE1F5217B47D}" srcOrd="1" destOrd="0" presId="urn:microsoft.com/office/officeart/2016/7/layout/RepeatingBendingProcessNew"/>
    <dgm:cxn modelId="{9D984738-12DA-45F4-8848-D8793A5D2997}" type="presOf" srcId="{7640A139-CD83-4F0C-B8F4-189F50F325D0}" destId="{0351E0D2-8B3D-4384-9C9A-823A213D3EBA}" srcOrd="0" destOrd="0" presId="urn:microsoft.com/office/officeart/2016/7/layout/RepeatingBendingProcessNew"/>
    <dgm:cxn modelId="{F0F8E140-824B-4200-9B6A-4B73989B2E20}" type="presOf" srcId="{E1CC7CDA-C9E4-4E65-B79A-38B77682E267}" destId="{65AF839F-1FFA-4879-AF23-64B46DE20E80}" srcOrd="0" destOrd="0" presId="urn:microsoft.com/office/officeart/2016/7/layout/RepeatingBendingProcessNew"/>
    <dgm:cxn modelId="{545BEF42-3D26-4548-9540-B4527BCAEE76}" type="presOf" srcId="{160CBC85-A7E1-40FA-A549-0BEFBADD5F71}" destId="{7F75BE1C-9EE6-47B8-9A52-0923502C0C04}" srcOrd="0" destOrd="0" presId="urn:microsoft.com/office/officeart/2016/7/layout/RepeatingBendingProcessNew"/>
    <dgm:cxn modelId="{17EF5444-CD1B-4BEB-B751-506F00D8D51B}" type="presOf" srcId="{E93AF0BE-F486-48D1-A1EA-D7EC96C6E66C}" destId="{90395E62-05F3-43AE-AA5C-C6FD9335DDE9}" srcOrd="0" destOrd="0" presId="urn:microsoft.com/office/officeart/2016/7/layout/RepeatingBendingProcessNew"/>
    <dgm:cxn modelId="{CF859149-EC91-48DC-A378-48EC2FE8A4F9}" type="presOf" srcId="{BD9AD11F-786B-4CFE-B0D6-605F95DA1389}" destId="{7ACA223C-D7DE-4C72-BB01-EA8E2B4D1D79}" srcOrd="0" destOrd="0" presId="urn:microsoft.com/office/officeart/2016/7/layout/RepeatingBendingProcessNew"/>
    <dgm:cxn modelId="{5D0BA84B-4A29-4F81-A8E6-449A21174985}" type="presOf" srcId="{E56E0DAD-3381-4AB3-B385-BC0CAF01EB6C}" destId="{9A8982AC-62E7-4C8C-B219-9AD2F4C649A4}" srcOrd="0" destOrd="0" presId="urn:microsoft.com/office/officeart/2016/7/layout/RepeatingBendingProcessNew"/>
    <dgm:cxn modelId="{72F4ED4D-2009-49E5-A77B-677A71613042}" type="presOf" srcId="{44AD0A52-5C4F-4672-840D-AAC02E657763}" destId="{74E8F048-28F6-40CE-ABE0-A975BA2EF000}" srcOrd="0" destOrd="0" presId="urn:microsoft.com/office/officeart/2016/7/layout/RepeatingBendingProcessNew"/>
    <dgm:cxn modelId="{00889750-4406-4A4B-9025-BBF0DABBDCD4}" type="presOf" srcId="{B18704A4-0504-4451-9FFA-1FF75D2552F4}" destId="{AF197A19-0173-4995-92EA-BF86455A0755}" srcOrd="0" destOrd="0" presId="urn:microsoft.com/office/officeart/2016/7/layout/RepeatingBendingProcessNew"/>
    <dgm:cxn modelId="{E3389B53-D63B-48B4-BE00-CC7646E4231E}" type="presOf" srcId="{DC8B4A0B-480C-4B26-9970-45371F0C0C7A}" destId="{CD21D8DC-57DA-41E2-BB15-A65EBB6714F7}" srcOrd="0" destOrd="0" presId="urn:microsoft.com/office/officeart/2016/7/layout/RepeatingBendingProcessNew"/>
    <dgm:cxn modelId="{FA31F459-1B62-4EC2-940E-F3608086CFB9}" type="presOf" srcId="{B2EB99EE-522E-47AA-BE41-610DFB8E79E7}" destId="{30FA4EC0-4BDE-4B8F-9000-2D48778AF179}" srcOrd="1" destOrd="0" presId="urn:microsoft.com/office/officeart/2016/7/layout/RepeatingBendingProcessNew"/>
    <dgm:cxn modelId="{E386775B-C617-44BD-843C-279110895CAF}" type="presOf" srcId="{43F3DF17-E17F-45AA-8A3A-B7D9C4C57D04}" destId="{86658E58-1AD0-4791-A2E0-F4DAE2EB1EF3}" srcOrd="0" destOrd="0" presId="urn:microsoft.com/office/officeart/2016/7/layout/RepeatingBendingProcessNew"/>
    <dgm:cxn modelId="{FD8F4F5D-6C4F-4FA9-A766-086540312739}" srcId="{5A7CE9E2-6F5E-4D5F-AC48-045118C0FD75}" destId="{DC8B4A0B-480C-4B26-9970-45371F0C0C7A}" srcOrd="1" destOrd="0" parTransId="{EA282C7E-88E8-41A4-94A3-41CD504BEE7F}" sibTransId="{D8539527-4B82-4B46-822C-EA4F0229E10C}"/>
    <dgm:cxn modelId="{ACAA6E63-1735-47FB-A069-DC0EB443983E}" srcId="{5A7CE9E2-6F5E-4D5F-AC48-045118C0FD75}" destId="{EBBDA17E-BAFF-46D4-9F81-1D16AECC1EA4}" srcOrd="0" destOrd="0" parTransId="{40F608A9-CD8B-4283-8EAE-7AD9C615E78E}" sibTransId="{B18704A4-0504-4451-9FFA-1FF75D2552F4}"/>
    <dgm:cxn modelId="{E385C866-F519-48EE-A023-37EF79C138AA}" type="presOf" srcId="{878B9555-AFBD-48D5-A56C-A2194784D38A}" destId="{4FE4ABEE-247B-4F34-9A77-21C79E4308BB}" srcOrd="0" destOrd="0" presId="urn:microsoft.com/office/officeart/2016/7/layout/RepeatingBendingProcessNew"/>
    <dgm:cxn modelId="{66902980-22B0-419F-9AE3-59F8068B1E9D}" type="presOf" srcId="{BD9AD11F-786B-4CFE-B0D6-605F95DA1389}" destId="{BBE580DC-58E8-41DE-AC59-C2D32332AFB6}" srcOrd="1" destOrd="0" presId="urn:microsoft.com/office/officeart/2016/7/layout/RepeatingBendingProcessNew"/>
    <dgm:cxn modelId="{E1262B80-7672-470D-B3A6-BE447C48DFDA}" type="presOf" srcId="{EA866AB5-BB1D-40BC-ABCC-5E576023599A}" destId="{90E63A88-E0B7-432F-8049-128114F5B033}" srcOrd="0" destOrd="0" presId="urn:microsoft.com/office/officeart/2016/7/layout/RepeatingBendingProcessNew"/>
    <dgm:cxn modelId="{B555C784-1620-4472-9CD6-1EB80F37951E}" srcId="{5A7CE9E2-6F5E-4D5F-AC48-045118C0FD75}" destId="{160CBC85-A7E1-40FA-A549-0BEFBADD5F71}" srcOrd="5" destOrd="0" parTransId="{1194F8F1-609D-465A-BAD8-FFB71427453E}" sibTransId="{E93AF0BE-F486-48D1-A1EA-D7EC96C6E66C}"/>
    <dgm:cxn modelId="{4FC3B586-D9C7-4BE7-A35C-1DA44EE6BD46}" type="presOf" srcId="{9EA00E8D-197B-4B6F-BCFD-65B04597A77B}" destId="{220CE13D-1146-4644-8D67-017EC81958D1}" srcOrd="1" destOrd="0" presId="urn:microsoft.com/office/officeart/2016/7/layout/RepeatingBendingProcessNew"/>
    <dgm:cxn modelId="{DC840899-B2BD-4AF4-9FD6-171A7751958C}" type="presOf" srcId="{C6CF0F6D-304E-408E-8ABE-B21F66734921}" destId="{1E42859D-6B95-49D7-9403-3B7517645F06}" srcOrd="0" destOrd="0" presId="urn:microsoft.com/office/officeart/2016/7/layout/RepeatingBendingProcessNew"/>
    <dgm:cxn modelId="{07A040A1-94B1-4D1C-A287-D0159E628C13}" srcId="{5A7CE9E2-6F5E-4D5F-AC48-045118C0FD75}" destId="{43F3DF17-E17F-45AA-8A3A-B7D9C4C57D04}" srcOrd="4" destOrd="0" parTransId="{F5D56C95-C21A-411B-98DF-4E63674198BB}" sibTransId="{BD9AD11F-786B-4CFE-B0D6-605F95DA1389}"/>
    <dgm:cxn modelId="{684A72A3-1C07-423E-9144-87B81F7A5DCD}" type="presOf" srcId="{875C6668-9A0C-4F46-8530-0FD42983994A}" destId="{292AD499-8A9F-42DC-897E-851BFE5B80FD}" srcOrd="0" destOrd="0" presId="urn:microsoft.com/office/officeart/2016/7/layout/RepeatingBendingProcessNew"/>
    <dgm:cxn modelId="{6AF0FDB5-1E4F-4DC4-8DA4-63D396015496}" srcId="{5A7CE9E2-6F5E-4D5F-AC48-045118C0FD75}" destId="{878B9555-AFBD-48D5-A56C-A2194784D38A}" srcOrd="9" destOrd="0" parTransId="{9B82964C-96DC-4E36-97FF-F458CD8C5987}" sibTransId="{5647964B-63A3-4024-9D06-E36A2A2E5044}"/>
    <dgm:cxn modelId="{94B856BC-B720-4B74-8740-0B3F174A8B7D}" type="presOf" srcId="{E93AF0BE-F486-48D1-A1EA-D7EC96C6E66C}" destId="{3E3FB1C9-9A21-4F2D-9C0B-1E36646C3D96}" srcOrd="1" destOrd="0" presId="urn:microsoft.com/office/officeart/2016/7/layout/RepeatingBendingProcessNew"/>
    <dgm:cxn modelId="{0F70E5BE-716C-4B08-BDB5-AC727503FDB4}" srcId="{5A7CE9E2-6F5E-4D5F-AC48-045118C0FD75}" destId="{C6CF0F6D-304E-408E-8ABE-B21F66734921}" srcOrd="7" destOrd="0" parTransId="{8720F3F1-5389-4C02-863B-3E2A0EF04E0E}" sibTransId="{EA866AB5-BB1D-40BC-ABCC-5E576023599A}"/>
    <dgm:cxn modelId="{6DE190C2-A7FC-4AAB-B130-B157E396CCBA}" type="presOf" srcId="{EBBDA17E-BAFF-46D4-9F81-1D16AECC1EA4}" destId="{F0C4DADD-ED9F-41F6-BD25-54EB311F6DFD}" srcOrd="0" destOrd="0" presId="urn:microsoft.com/office/officeart/2016/7/layout/RepeatingBendingProcessNew"/>
    <dgm:cxn modelId="{7DF784C7-7709-4D15-B60D-F585B5D1725C}" type="presOf" srcId="{D8539527-4B82-4B46-822C-EA4F0229E10C}" destId="{52A7AB11-3F55-4732-8DAF-62FD6C766313}" srcOrd="1" destOrd="0" presId="urn:microsoft.com/office/officeart/2016/7/layout/RepeatingBendingProcessNew"/>
    <dgm:cxn modelId="{43A8AFCB-B83A-4C4D-811C-A3E304C52745}" type="presOf" srcId="{A677CCD7-2E51-44B0-8BFE-509C69F8A035}" destId="{BE0C8F9D-08B8-4A1C-A187-25B0B1E6412E}" srcOrd="0" destOrd="0" presId="urn:microsoft.com/office/officeart/2016/7/layout/RepeatingBendingProcessNew"/>
    <dgm:cxn modelId="{1F7367D1-B809-445D-9E52-06203DFD9BE4}" srcId="{5A7CE9E2-6F5E-4D5F-AC48-045118C0FD75}" destId="{E56E0DAD-3381-4AB3-B385-BC0CAF01EB6C}" srcOrd="10" destOrd="0" parTransId="{F9D87E71-15FC-424B-B139-8A603C16024F}" sibTransId="{05052A4C-8AB0-492D-928D-EA5B87B052F4}"/>
    <dgm:cxn modelId="{48D584D1-3FCC-4814-9561-083ACD5BB02A}" srcId="{5A7CE9E2-6F5E-4D5F-AC48-045118C0FD75}" destId="{A677CCD7-2E51-44B0-8BFE-509C69F8A035}" srcOrd="8" destOrd="0" parTransId="{899C1CE6-0FC1-4DB9-8834-202DA75E65AD}" sibTransId="{7640A139-CD83-4F0C-B8F4-189F50F325D0}"/>
    <dgm:cxn modelId="{B03572D3-20E4-41C1-A39C-F4777DD4EA60}" srcId="{5A7CE9E2-6F5E-4D5F-AC48-045118C0FD75}" destId="{44AD0A52-5C4F-4672-840D-AAC02E657763}" srcOrd="6" destOrd="0" parTransId="{4A95F464-3755-4D9F-B50F-B80BBD080D4E}" sibTransId="{9EA00E8D-197B-4B6F-BCFD-65B04597A77B}"/>
    <dgm:cxn modelId="{B29CF4D4-6959-4E50-8B5C-7165FD317E6B}" type="presOf" srcId="{9EA00E8D-197B-4B6F-BCFD-65B04597A77B}" destId="{38851912-BB43-45E1-AEF9-33C560014C37}" srcOrd="0" destOrd="0" presId="urn:microsoft.com/office/officeart/2016/7/layout/RepeatingBendingProcessNew"/>
    <dgm:cxn modelId="{ED3D20D9-BD9F-478C-8DE5-A50FF742F6E1}" type="presOf" srcId="{5647964B-63A3-4024-9D06-E36A2A2E5044}" destId="{4A1B6AC0-E896-4EA9-8F5E-F930005BEAF7}" srcOrd="1" destOrd="0" presId="urn:microsoft.com/office/officeart/2016/7/layout/RepeatingBendingProcessNew"/>
    <dgm:cxn modelId="{30D5A4DF-4A95-43B5-A848-3EBDE83550BF}" type="presOf" srcId="{D2FCB70A-8D73-4DB8-AD65-0EAC17CC2BA0}" destId="{684F8647-E718-493D-92CB-1FD95DBA2FB8}" srcOrd="0" destOrd="0" presId="urn:microsoft.com/office/officeart/2016/7/layout/RepeatingBendingProcessNew"/>
    <dgm:cxn modelId="{427458E1-DD45-4283-9EA5-67235534F432}" type="presOf" srcId="{5647964B-63A3-4024-9D06-E36A2A2E5044}" destId="{DCAF0546-37F2-41A9-958E-1CCCE1A05F16}" srcOrd="0" destOrd="0" presId="urn:microsoft.com/office/officeart/2016/7/layout/RepeatingBendingProcessNew"/>
    <dgm:cxn modelId="{63392AE3-2F8F-47E8-BA97-59D47E349F16}" srcId="{5A7CE9E2-6F5E-4D5F-AC48-045118C0FD75}" destId="{2F7B6DF3-7574-4D30-9A67-C6BF4E0A6DE8}" srcOrd="3" destOrd="0" parTransId="{7E6544C8-46CC-4699-9134-93B44023BD01}" sibTransId="{B2EB99EE-522E-47AA-BE41-610DFB8E79E7}"/>
    <dgm:cxn modelId="{B6CFFDE8-DE6D-4C98-8E69-568968C17A46}" type="presOf" srcId="{E1CC7CDA-C9E4-4E65-B79A-38B77682E267}" destId="{8202096D-D9B7-4694-862C-E4BF3F724684}" srcOrd="1" destOrd="0" presId="urn:microsoft.com/office/officeart/2016/7/layout/RepeatingBendingProcessNew"/>
    <dgm:cxn modelId="{33ED2AF0-DD92-4746-9F69-D181A2FED65F}" type="presOf" srcId="{05052A4C-8AB0-492D-928D-EA5B87B052F4}" destId="{FFB3D1D5-88EB-432D-96D0-14EAE180B9A7}" srcOrd="0" destOrd="0" presId="urn:microsoft.com/office/officeart/2016/7/layout/RepeatingBendingProcessNew"/>
    <dgm:cxn modelId="{15B3EAF1-2039-4634-8C10-08321346A83B}" type="presOf" srcId="{D8539527-4B82-4B46-822C-EA4F0229E10C}" destId="{BE1B9109-80A5-49D4-A742-DE6AE467D715}" srcOrd="0" destOrd="0" presId="urn:microsoft.com/office/officeart/2016/7/layout/RepeatingBendingProcessNew"/>
    <dgm:cxn modelId="{BBE002FA-ADEF-4F27-A1C0-6FAFDE20EDEB}" type="presOf" srcId="{B18704A4-0504-4451-9FFA-1FF75D2552F4}" destId="{D61C20FC-D1DE-415C-8E4A-AA47EE03A273}" srcOrd="1" destOrd="0" presId="urn:microsoft.com/office/officeart/2016/7/layout/RepeatingBendingProcessNew"/>
    <dgm:cxn modelId="{D85444FB-9923-4E16-9255-EDC42F7A608A}" type="presOf" srcId="{05052A4C-8AB0-492D-928D-EA5B87B052F4}" destId="{29FE43EB-2BF6-4DEF-8D7F-70BB202D5457}" srcOrd="1" destOrd="0" presId="urn:microsoft.com/office/officeart/2016/7/layout/RepeatingBendingProcessNew"/>
    <dgm:cxn modelId="{C90E32FF-E54C-40FE-A278-683AF35CAA5D}" type="presOf" srcId="{2F7B6DF3-7574-4D30-9A67-C6BF4E0A6DE8}" destId="{BC34AFA0-B648-4175-92DD-F6B68C880FC8}" srcOrd="0" destOrd="0" presId="urn:microsoft.com/office/officeart/2016/7/layout/RepeatingBendingProcessNew"/>
    <dgm:cxn modelId="{ED028405-976C-49D2-B16D-9E0603C4D66C}" type="presParOf" srcId="{1BCFBE2C-A004-401B-8E22-758ECD703EFA}" destId="{F0C4DADD-ED9F-41F6-BD25-54EB311F6DFD}" srcOrd="0" destOrd="0" presId="urn:microsoft.com/office/officeart/2016/7/layout/RepeatingBendingProcessNew"/>
    <dgm:cxn modelId="{70FA3093-8D5C-4E8C-A460-5F8199EF3A0B}" type="presParOf" srcId="{1BCFBE2C-A004-401B-8E22-758ECD703EFA}" destId="{AF197A19-0173-4995-92EA-BF86455A0755}" srcOrd="1" destOrd="0" presId="urn:microsoft.com/office/officeart/2016/7/layout/RepeatingBendingProcessNew"/>
    <dgm:cxn modelId="{1B2E69DC-0DFE-4A97-90A4-4CA8A88A75AD}" type="presParOf" srcId="{AF197A19-0173-4995-92EA-BF86455A0755}" destId="{D61C20FC-D1DE-415C-8E4A-AA47EE03A273}" srcOrd="0" destOrd="0" presId="urn:microsoft.com/office/officeart/2016/7/layout/RepeatingBendingProcessNew"/>
    <dgm:cxn modelId="{ECD0BE3E-6326-48B6-97B4-B879EC867CF4}" type="presParOf" srcId="{1BCFBE2C-A004-401B-8E22-758ECD703EFA}" destId="{CD21D8DC-57DA-41E2-BB15-A65EBB6714F7}" srcOrd="2" destOrd="0" presId="urn:microsoft.com/office/officeart/2016/7/layout/RepeatingBendingProcessNew"/>
    <dgm:cxn modelId="{BCAB5F06-D688-4623-9381-2E985F7E35DE}" type="presParOf" srcId="{1BCFBE2C-A004-401B-8E22-758ECD703EFA}" destId="{BE1B9109-80A5-49D4-A742-DE6AE467D715}" srcOrd="3" destOrd="0" presId="urn:microsoft.com/office/officeart/2016/7/layout/RepeatingBendingProcessNew"/>
    <dgm:cxn modelId="{4C3737BE-A163-4B08-A7AC-EF0A9D3B948B}" type="presParOf" srcId="{BE1B9109-80A5-49D4-A742-DE6AE467D715}" destId="{52A7AB11-3F55-4732-8DAF-62FD6C766313}" srcOrd="0" destOrd="0" presId="urn:microsoft.com/office/officeart/2016/7/layout/RepeatingBendingProcessNew"/>
    <dgm:cxn modelId="{B2B4FFBB-8130-4293-B3B5-CA7AA3379B0C}" type="presParOf" srcId="{1BCFBE2C-A004-401B-8E22-758ECD703EFA}" destId="{292AD499-8A9F-42DC-897E-851BFE5B80FD}" srcOrd="4" destOrd="0" presId="urn:microsoft.com/office/officeart/2016/7/layout/RepeatingBendingProcessNew"/>
    <dgm:cxn modelId="{A7A3BD3C-EB1B-4556-90F2-7CE80F42EB07}" type="presParOf" srcId="{1BCFBE2C-A004-401B-8E22-758ECD703EFA}" destId="{65AF839F-1FFA-4879-AF23-64B46DE20E80}" srcOrd="5" destOrd="0" presId="urn:microsoft.com/office/officeart/2016/7/layout/RepeatingBendingProcessNew"/>
    <dgm:cxn modelId="{085D48CC-8840-412F-AD67-250A325B2A6C}" type="presParOf" srcId="{65AF839F-1FFA-4879-AF23-64B46DE20E80}" destId="{8202096D-D9B7-4694-862C-E4BF3F724684}" srcOrd="0" destOrd="0" presId="urn:microsoft.com/office/officeart/2016/7/layout/RepeatingBendingProcessNew"/>
    <dgm:cxn modelId="{F1B1E281-13C8-44E0-834E-CEDF3899A682}" type="presParOf" srcId="{1BCFBE2C-A004-401B-8E22-758ECD703EFA}" destId="{BC34AFA0-B648-4175-92DD-F6B68C880FC8}" srcOrd="6" destOrd="0" presId="urn:microsoft.com/office/officeart/2016/7/layout/RepeatingBendingProcessNew"/>
    <dgm:cxn modelId="{9333EE93-D14D-46F0-9DFC-72FD9AFA48C0}" type="presParOf" srcId="{1BCFBE2C-A004-401B-8E22-758ECD703EFA}" destId="{5B624DEB-489C-456F-98D5-5495CD9C2A0B}" srcOrd="7" destOrd="0" presId="urn:microsoft.com/office/officeart/2016/7/layout/RepeatingBendingProcessNew"/>
    <dgm:cxn modelId="{FE7856F1-7840-4718-9B7A-099FDA8D8AFF}" type="presParOf" srcId="{5B624DEB-489C-456F-98D5-5495CD9C2A0B}" destId="{30FA4EC0-4BDE-4B8F-9000-2D48778AF179}" srcOrd="0" destOrd="0" presId="urn:microsoft.com/office/officeart/2016/7/layout/RepeatingBendingProcessNew"/>
    <dgm:cxn modelId="{4CB568A0-9676-47D8-86C4-2EDA1F12A3F7}" type="presParOf" srcId="{1BCFBE2C-A004-401B-8E22-758ECD703EFA}" destId="{86658E58-1AD0-4791-A2E0-F4DAE2EB1EF3}" srcOrd="8" destOrd="0" presId="urn:microsoft.com/office/officeart/2016/7/layout/RepeatingBendingProcessNew"/>
    <dgm:cxn modelId="{02B0B1ED-66FA-4045-8855-111A4D5D6062}" type="presParOf" srcId="{1BCFBE2C-A004-401B-8E22-758ECD703EFA}" destId="{7ACA223C-D7DE-4C72-BB01-EA8E2B4D1D79}" srcOrd="9" destOrd="0" presId="urn:microsoft.com/office/officeart/2016/7/layout/RepeatingBendingProcessNew"/>
    <dgm:cxn modelId="{C32261DE-2573-45DA-BAD1-4495BEE06183}" type="presParOf" srcId="{7ACA223C-D7DE-4C72-BB01-EA8E2B4D1D79}" destId="{BBE580DC-58E8-41DE-AC59-C2D32332AFB6}" srcOrd="0" destOrd="0" presId="urn:microsoft.com/office/officeart/2016/7/layout/RepeatingBendingProcessNew"/>
    <dgm:cxn modelId="{5C3FC390-08B6-4F94-865A-D4E463E5E001}" type="presParOf" srcId="{1BCFBE2C-A004-401B-8E22-758ECD703EFA}" destId="{7F75BE1C-9EE6-47B8-9A52-0923502C0C04}" srcOrd="10" destOrd="0" presId="urn:microsoft.com/office/officeart/2016/7/layout/RepeatingBendingProcessNew"/>
    <dgm:cxn modelId="{7109EC84-1CC9-4797-A3BC-4C1342BFCCE4}" type="presParOf" srcId="{1BCFBE2C-A004-401B-8E22-758ECD703EFA}" destId="{90395E62-05F3-43AE-AA5C-C6FD9335DDE9}" srcOrd="11" destOrd="0" presId="urn:microsoft.com/office/officeart/2016/7/layout/RepeatingBendingProcessNew"/>
    <dgm:cxn modelId="{C01FDC22-53AA-4839-8A3C-93DF255085F1}" type="presParOf" srcId="{90395E62-05F3-43AE-AA5C-C6FD9335DDE9}" destId="{3E3FB1C9-9A21-4F2D-9C0B-1E36646C3D96}" srcOrd="0" destOrd="0" presId="urn:microsoft.com/office/officeart/2016/7/layout/RepeatingBendingProcessNew"/>
    <dgm:cxn modelId="{D34723E0-C39A-4D2B-BD0E-CC967E811DAC}" type="presParOf" srcId="{1BCFBE2C-A004-401B-8E22-758ECD703EFA}" destId="{74E8F048-28F6-40CE-ABE0-A975BA2EF000}" srcOrd="12" destOrd="0" presId="urn:microsoft.com/office/officeart/2016/7/layout/RepeatingBendingProcessNew"/>
    <dgm:cxn modelId="{C655A098-752B-4709-A1C1-8DDA2E339EA8}" type="presParOf" srcId="{1BCFBE2C-A004-401B-8E22-758ECD703EFA}" destId="{38851912-BB43-45E1-AEF9-33C560014C37}" srcOrd="13" destOrd="0" presId="urn:microsoft.com/office/officeart/2016/7/layout/RepeatingBendingProcessNew"/>
    <dgm:cxn modelId="{577FD22C-B403-48E0-B0A6-453B4A43A64D}" type="presParOf" srcId="{38851912-BB43-45E1-AEF9-33C560014C37}" destId="{220CE13D-1146-4644-8D67-017EC81958D1}" srcOrd="0" destOrd="0" presId="urn:microsoft.com/office/officeart/2016/7/layout/RepeatingBendingProcessNew"/>
    <dgm:cxn modelId="{9AC67FCC-9455-44F9-AE3D-3B6210A3E180}" type="presParOf" srcId="{1BCFBE2C-A004-401B-8E22-758ECD703EFA}" destId="{1E42859D-6B95-49D7-9403-3B7517645F06}" srcOrd="14" destOrd="0" presId="urn:microsoft.com/office/officeart/2016/7/layout/RepeatingBendingProcessNew"/>
    <dgm:cxn modelId="{A8DF9CAC-C7CE-402C-809B-BE69F2721BBF}" type="presParOf" srcId="{1BCFBE2C-A004-401B-8E22-758ECD703EFA}" destId="{90E63A88-E0B7-432F-8049-128114F5B033}" srcOrd="15" destOrd="0" presId="urn:microsoft.com/office/officeart/2016/7/layout/RepeatingBendingProcessNew"/>
    <dgm:cxn modelId="{1CFCF99F-51E2-4FBD-9F6D-649270210B9B}" type="presParOf" srcId="{90E63A88-E0B7-432F-8049-128114F5B033}" destId="{789395D7-F20A-45C9-8B27-AC14208B8236}" srcOrd="0" destOrd="0" presId="urn:microsoft.com/office/officeart/2016/7/layout/RepeatingBendingProcessNew"/>
    <dgm:cxn modelId="{801B2E38-AB54-4E8F-A28B-1722B9ECC0A0}" type="presParOf" srcId="{1BCFBE2C-A004-401B-8E22-758ECD703EFA}" destId="{BE0C8F9D-08B8-4A1C-A187-25B0B1E6412E}" srcOrd="16" destOrd="0" presId="urn:microsoft.com/office/officeart/2016/7/layout/RepeatingBendingProcessNew"/>
    <dgm:cxn modelId="{52F84754-E53C-4C80-84E5-9131C7947480}" type="presParOf" srcId="{1BCFBE2C-A004-401B-8E22-758ECD703EFA}" destId="{0351E0D2-8B3D-4384-9C9A-823A213D3EBA}" srcOrd="17" destOrd="0" presId="urn:microsoft.com/office/officeart/2016/7/layout/RepeatingBendingProcessNew"/>
    <dgm:cxn modelId="{9A606167-AD78-4A42-B0D7-6853AC72D8CE}" type="presParOf" srcId="{0351E0D2-8B3D-4384-9C9A-823A213D3EBA}" destId="{C7FC6BEC-F57C-4497-9B2A-FE1F5217B47D}" srcOrd="0" destOrd="0" presId="urn:microsoft.com/office/officeart/2016/7/layout/RepeatingBendingProcessNew"/>
    <dgm:cxn modelId="{8B4B7D96-E12C-486E-8283-6573304642DE}" type="presParOf" srcId="{1BCFBE2C-A004-401B-8E22-758ECD703EFA}" destId="{4FE4ABEE-247B-4F34-9A77-21C79E4308BB}" srcOrd="18" destOrd="0" presId="urn:microsoft.com/office/officeart/2016/7/layout/RepeatingBendingProcessNew"/>
    <dgm:cxn modelId="{F652346D-01C9-4398-85FA-859E9C8C0A91}" type="presParOf" srcId="{1BCFBE2C-A004-401B-8E22-758ECD703EFA}" destId="{DCAF0546-37F2-41A9-958E-1CCCE1A05F16}" srcOrd="19" destOrd="0" presId="urn:microsoft.com/office/officeart/2016/7/layout/RepeatingBendingProcessNew"/>
    <dgm:cxn modelId="{A2100A82-DD23-479B-963D-9843E8CA7E1D}" type="presParOf" srcId="{DCAF0546-37F2-41A9-958E-1CCCE1A05F16}" destId="{4A1B6AC0-E896-4EA9-8F5E-F930005BEAF7}" srcOrd="0" destOrd="0" presId="urn:microsoft.com/office/officeart/2016/7/layout/RepeatingBendingProcessNew"/>
    <dgm:cxn modelId="{249D5E33-9149-4810-91C9-2ECD62D349ED}" type="presParOf" srcId="{1BCFBE2C-A004-401B-8E22-758ECD703EFA}" destId="{9A8982AC-62E7-4C8C-B219-9AD2F4C649A4}" srcOrd="20" destOrd="0" presId="urn:microsoft.com/office/officeart/2016/7/layout/RepeatingBendingProcessNew"/>
    <dgm:cxn modelId="{3F94AB5D-5898-4591-B0BB-E15AC647EA79}" type="presParOf" srcId="{1BCFBE2C-A004-401B-8E22-758ECD703EFA}" destId="{FFB3D1D5-88EB-432D-96D0-14EAE180B9A7}" srcOrd="21" destOrd="0" presId="urn:microsoft.com/office/officeart/2016/7/layout/RepeatingBendingProcessNew"/>
    <dgm:cxn modelId="{3CCFE02E-D8A3-4479-9E9C-5993ABD7B6F7}" type="presParOf" srcId="{FFB3D1D5-88EB-432D-96D0-14EAE180B9A7}" destId="{29FE43EB-2BF6-4DEF-8D7F-70BB202D5457}" srcOrd="0" destOrd="0" presId="urn:microsoft.com/office/officeart/2016/7/layout/RepeatingBendingProcessNew"/>
    <dgm:cxn modelId="{E9772FC6-BE5B-42FE-BBD0-6474B35EE558}" type="presParOf" srcId="{1BCFBE2C-A004-401B-8E22-758ECD703EFA}" destId="{684F8647-E718-493D-92CB-1FD95DBA2FB8}" srcOrd="22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197A19-0173-4995-92EA-BF86455A0755}">
      <dsp:nvSpPr>
        <dsp:cNvPr id="0" name=""/>
        <dsp:cNvSpPr/>
      </dsp:nvSpPr>
      <dsp:spPr>
        <a:xfrm>
          <a:off x="699410" y="494881"/>
          <a:ext cx="20547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05474" y="45720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>
        <a:off x="796246" y="539420"/>
        <a:ext cx="11803" cy="2363"/>
      </dsp:txXfrm>
    </dsp:sp>
    <dsp:sp modelId="{F0C4DADD-ED9F-41F6-BD25-54EB311F6DFD}">
      <dsp:nvSpPr>
        <dsp:cNvPr id="0" name=""/>
        <dsp:cNvSpPr/>
      </dsp:nvSpPr>
      <dsp:spPr>
        <a:xfrm>
          <a:off x="150" y="330283"/>
          <a:ext cx="701059" cy="420635"/>
        </a:xfrm>
        <a:prstGeom prst="rect">
          <a:avLst/>
        </a:prstGeom>
        <a:solidFill>
          <a:srgbClr val="FFC00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295" tIns="52793" rIns="50295" bIns="52793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>
              <a:solidFill>
                <a:schemeClr val="tx1"/>
              </a:solidFill>
            </a:rPr>
            <a:t>MoS</a:t>
          </a:r>
          <a:r>
            <a:rPr lang="en-US" sz="900" kern="1200" baseline="0" dirty="0">
              <a:solidFill>
                <a:schemeClr val="tx1"/>
              </a:solidFill>
            </a:rPr>
            <a:t>2</a:t>
          </a:r>
          <a:r>
            <a:rPr lang="en-US" sz="900" kern="1200" dirty="0">
              <a:solidFill>
                <a:schemeClr val="tx1"/>
              </a:solidFill>
            </a:rPr>
            <a:t> Sample</a:t>
          </a:r>
        </a:p>
      </dsp:txBody>
      <dsp:txXfrm>
        <a:off x="150" y="330283"/>
        <a:ext cx="701059" cy="420635"/>
      </dsp:txXfrm>
    </dsp:sp>
    <dsp:sp modelId="{BE1B9109-80A5-49D4-A742-DE6AE467D715}">
      <dsp:nvSpPr>
        <dsp:cNvPr id="0" name=""/>
        <dsp:cNvSpPr/>
      </dsp:nvSpPr>
      <dsp:spPr>
        <a:xfrm>
          <a:off x="1636545" y="494881"/>
          <a:ext cx="20547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05474" y="45720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>
        <a:off x="1733380" y="539420"/>
        <a:ext cx="11803" cy="2363"/>
      </dsp:txXfrm>
    </dsp:sp>
    <dsp:sp modelId="{CD21D8DC-57DA-41E2-BB15-A65EBB6714F7}">
      <dsp:nvSpPr>
        <dsp:cNvPr id="0" name=""/>
        <dsp:cNvSpPr/>
      </dsp:nvSpPr>
      <dsp:spPr>
        <a:xfrm>
          <a:off x="937285" y="330283"/>
          <a:ext cx="701059" cy="420635"/>
        </a:xfrm>
        <a:prstGeom prst="rect">
          <a:avLst/>
        </a:prstGeom>
        <a:solidFill>
          <a:srgbClr val="FFC00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295" tIns="52793" rIns="50295" bIns="52793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>
              <a:solidFill>
                <a:schemeClr val="tx1"/>
              </a:solidFill>
            </a:rPr>
            <a:t>Contact Pads (</a:t>
          </a:r>
          <a:r>
            <a:rPr lang="en-US" sz="900" kern="1200" dirty="0" err="1">
              <a:solidFill>
                <a:schemeClr val="tx1"/>
              </a:solidFill>
            </a:rPr>
            <a:t>Litho</a:t>
          </a:r>
          <a:r>
            <a:rPr lang="en-US" sz="900" kern="1200" dirty="0">
              <a:solidFill>
                <a:schemeClr val="tx1"/>
              </a:solidFill>
            </a:rPr>
            <a:t> &amp; AJA)</a:t>
          </a:r>
        </a:p>
      </dsp:txBody>
      <dsp:txXfrm>
        <a:off x="937285" y="330283"/>
        <a:ext cx="701059" cy="420635"/>
      </dsp:txXfrm>
    </dsp:sp>
    <dsp:sp modelId="{65AF839F-1FFA-4879-AF23-64B46DE20E80}">
      <dsp:nvSpPr>
        <dsp:cNvPr id="0" name=""/>
        <dsp:cNvSpPr/>
      </dsp:nvSpPr>
      <dsp:spPr>
        <a:xfrm>
          <a:off x="2573679" y="494881"/>
          <a:ext cx="20547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05474" y="45720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>
        <a:off x="2670515" y="539420"/>
        <a:ext cx="11803" cy="2363"/>
      </dsp:txXfrm>
    </dsp:sp>
    <dsp:sp modelId="{292AD499-8A9F-42DC-897E-851BFE5B80FD}">
      <dsp:nvSpPr>
        <dsp:cNvPr id="0" name=""/>
        <dsp:cNvSpPr/>
      </dsp:nvSpPr>
      <dsp:spPr>
        <a:xfrm>
          <a:off x="1874419" y="330283"/>
          <a:ext cx="701059" cy="420635"/>
        </a:xfrm>
        <a:prstGeom prst="rect">
          <a:avLst/>
        </a:prstGeom>
        <a:solidFill>
          <a:srgbClr val="FFC00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295" tIns="52793" rIns="50295" bIns="52793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 err="1">
              <a:solidFill>
                <a:schemeClr val="tx1"/>
              </a:solidFill>
            </a:rPr>
            <a:t>Litho</a:t>
          </a:r>
          <a:r>
            <a:rPr lang="en-US" sz="900" kern="1200" dirty="0">
              <a:solidFill>
                <a:schemeClr val="tx1"/>
              </a:solidFill>
            </a:rPr>
            <a:t> (Gate Patterning)</a:t>
          </a:r>
        </a:p>
      </dsp:txBody>
      <dsp:txXfrm>
        <a:off x="1874419" y="330283"/>
        <a:ext cx="701059" cy="420635"/>
      </dsp:txXfrm>
    </dsp:sp>
    <dsp:sp modelId="{5B624DEB-489C-456F-98D5-5495CD9C2A0B}">
      <dsp:nvSpPr>
        <dsp:cNvPr id="0" name=""/>
        <dsp:cNvSpPr/>
      </dsp:nvSpPr>
      <dsp:spPr>
        <a:xfrm>
          <a:off x="350680" y="749119"/>
          <a:ext cx="2811403" cy="205474"/>
        </a:xfrm>
        <a:custGeom>
          <a:avLst/>
          <a:gdLst/>
          <a:ahLst/>
          <a:cxnLst/>
          <a:rect l="0" t="0" r="0" b="0"/>
          <a:pathLst>
            <a:path>
              <a:moveTo>
                <a:pt x="2811403" y="0"/>
              </a:moveTo>
              <a:lnTo>
                <a:pt x="2811403" y="119837"/>
              </a:lnTo>
              <a:lnTo>
                <a:pt x="0" y="119837"/>
              </a:lnTo>
              <a:lnTo>
                <a:pt x="0" y="205474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>
        <a:off x="1685850" y="850675"/>
        <a:ext cx="141064" cy="2363"/>
      </dsp:txXfrm>
    </dsp:sp>
    <dsp:sp modelId="{BC34AFA0-B648-4175-92DD-F6B68C880FC8}">
      <dsp:nvSpPr>
        <dsp:cNvPr id="0" name=""/>
        <dsp:cNvSpPr/>
      </dsp:nvSpPr>
      <dsp:spPr>
        <a:xfrm>
          <a:off x="2811554" y="330283"/>
          <a:ext cx="701059" cy="420635"/>
        </a:xfrm>
        <a:prstGeom prst="rect">
          <a:avLst/>
        </a:prstGeom>
        <a:solidFill>
          <a:srgbClr val="FFC00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295" tIns="52793" rIns="50295" bIns="52793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>
              <a:solidFill>
                <a:schemeClr val="tx1"/>
              </a:solidFill>
            </a:rPr>
            <a:t>HKMG Seed layer (AJA)</a:t>
          </a:r>
        </a:p>
      </dsp:txBody>
      <dsp:txXfrm>
        <a:off x="2811554" y="330283"/>
        <a:ext cx="701059" cy="420635"/>
      </dsp:txXfrm>
    </dsp:sp>
    <dsp:sp modelId="{7ACA223C-D7DE-4C72-BB01-EA8E2B4D1D79}">
      <dsp:nvSpPr>
        <dsp:cNvPr id="0" name=""/>
        <dsp:cNvSpPr/>
      </dsp:nvSpPr>
      <dsp:spPr>
        <a:xfrm>
          <a:off x="699410" y="1151592"/>
          <a:ext cx="20547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05474" y="45720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>
        <a:off x="796246" y="1196130"/>
        <a:ext cx="11803" cy="2363"/>
      </dsp:txXfrm>
    </dsp:sp>
    <dsp:sp modelId="{86658E58-1AD0-4791-A2E0-F4DAE2EB1EF3}">
      <dsp:nvSpPr>
        <dsp:cNvPr id="0" name=""/>
        <dsp:cNvSpPr/>
      </dsp:nvSpPr>
      <dsp:spPr>
        <a:xfrm>
          <a:off x="150" y="986994"/>
          <a:ext cx="701059" cy="420635"/>
        </a:xfrm>
        <a:prstGeom prst="rect">
          <a:avLst/>
        </a:prstGeom>
        <a:solidFill>
          <a:srgbClr val="FFC00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295" tIns="52793" rIns="50295" bIns="52793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>
              <a:solidFill>
                <a:schemeClr val="tx1"/>
              </a:solidFill>
            </a:rPr>
            <a:t>ALD(Fiji 1/2)</a:t>
          </a:r>
        </a:p>
      </dsp:txBody>
      <dsp:txXfrm>
        <a:off x="150" y="986994"/>
        <a:ext cx="701059" cy="420635"/>
      </dsp:txXfrm>
    </dsp:sp>
    <dsp:sp modelId="{90395E62-05F3-43AE-AA5C-C6FD9335DDE9}">
      <dsp:nvSpPr>
        <dsp:cNvPr id="0" name=""/>
        <dsp:cNvSpPr/>
      </dsp:nvSpPr>
      <dsp:spPr>
        <a:xfrm>
          <a:off x="1636545" y="1151592"/>
          <a:ext cx="20547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05474" y="45720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>
        <a:off x="1733380" y="1196130"/>
        <a:ext cx="11803" cy="2363"/>
      </dsp:txXfrm>
    </dsp:sp>
    <dsp:sp modelId="{7F75BE1C-9EE6-47B8-9A52-0923502C0C04}">
      <dsp:nvSpPr>
        <dsp:cNvPr id="0" name=""/>
        <dsp:cNvSpPr/>
      </dsp:nvSpPr>
      <dsp:spPr>
        <a:xfrm>
          <a:off x="937285" y="986994"/>
          <a:ext cx="701059" cy="420635"/>
        </a:xfrm>
        <a:prstGeom prst="rect">
          <a:avLst/>
        </a:prstGeom>
        <a:solidFill>
          <a:srgbClr val="FFC00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295" tIns="52793" rIns="50295" bIns="52793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>
              <a:solidFill>
                <a:schemeClr val="tx1"/>
              </a:solidFill>
            </a:rPr>
            <a:t>Gate Electrode (AJA)</a:t>
          </a:r>
        </a:p>
      </dsp:txBody>
      <dsp:txXfrm>
        <a:off x="937285" y="986994"/>
        <a:ext cx="701059" cy="420635"/>
      </dsp:txXfrm>
    </dsp:sp>
    <dsp:sp modelId="{38851912-BB43-45E1-AEF9-33C560014C37}">
      <dsp:nvSpPr>
        <dsp:cNvPr id="0" name=""/>
        <dsp:cNvSpPr/>
      </dsp:nvSpPr>
      <dsp:spPr>
        <a:xfrm>
          <a:off x="2573679" y="1151592"/>
          <a:ext cx="20547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05474" y="45720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>
        <a:off x="2670515" y="1196130"/>
        <a:ext cx="11803" cy="2363"/>
      </dsp:txXfrm>
    </dsp:sp>
    <dsp:sp modelId="{74E8F048-28F6-40CE-ABE0-A975BA2EF000}">
      <dsp:nvSpPr>
        <dsp:cNvPr id="0" name=""/>
        <dsp:cNvSpPr/>
      </dsp:nvSpPr>
      <dsp:spPr>
        <a:xfrm>
          <a:off x="1874419" y="986994"/>
          <a:ext cx="701059" cy="420635"/>
        </a:xfrm>
        <a:prstGeom prst="rect">
          <a:avLst/>
        </a:prstGeom>
        <a:solidFill>
          <a:srgbClr val="FFC00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295" tIns="52793" rIns="50295" bIns="52793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>
              <a:solidFill>
                <a:schemeClr val="tx1"/>
              </a:solidFill>
            </a:rPr>
            <a:t>Liftoff</a:t>
          </a:r>
        </a:p>
      </dsp:txBody>
      <dsp:txXfrm>
        <a:off x="1874419" y="986994"/>
        <a:ext cx="701059" cy="420635"/>
      </dsp:txXfrm>
    </dsp:sp>
    <dsp:sp modelId="{90E63A88-E0B7-432F-8049-128114F5B033}">
      <dsp:nvSpPr>
        <dsp:cNvPr id="0" name=""/>
        <dsp:cNvSpPr/>
      </dsp:nvSpPr>
      <dsp:spPr>
        <a:xfrm>
          <a:off x="350680" y="1405830"/>
          <a:ext cx="2811403" cy="205474"/>
        </a:xfrm>
        <a:custGeom>
          <a:avLst/>
          <a:gdLst/>
          <a:ahLst/>
          <a:cxnLst/>
          <a:rect l="0" t="0" r="0" b="0"/>
          <a:pathLst>
            <a:path>
              <a:moveTo>
                <a:pt x="2811403" y="0"/>
              </a:moveTo>
              <a:lnTo>
                <a:pt x="2811403" y="119837"/>
              </a:lnTo>
              <a:lnTo>
                <a:pt x="0" y="119837"/>
              </a:lnTo>
              <a:lnTo>
                <a:pt x="0" y="205474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>
        <a:off x="1685850" y="1507386"/>
        <a:ext cx="141064" cy="2363"/>
      </dsp:txXfrm>
    </dsp:sp>
    <dsp:sp modelId="{1E42859D-6B95-49D7-9403-3B7517645F06}">
      <dsp:nvSpPr>
        <dsp:cNvPr id="0" name=""/>
        <dsp:cNvSpPr/>
      </dsp:nvSpPr>
      <dsp:spPr>
        <a:xfrm>
          <a:off x="2811554" y="986994"/>
          <a:ext cx="701059" cy="420635"/>
        </a:xfrm>
        <a:prstGeom prst="rect">
          <a:avLst/>
        </a:prstGeom>
        <a:solidFill>
          <a:srgbClr val="FFC00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295" tIns="52793" rIns="50295" bIns="52793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 err="1">
              <a:solidFill>
                <a:schemeClr val="tx1"/>
              </a:solidFill>
            </a:rPr>
            <a:t>Litho</a:t>
          </a:r>
          <a:r>
            <a:rPr lang="en-US" sz="900" kern="1200" dirty="0">
              <a:solidFill>
                <a:schemeClr val="tx1"/>
              </a:solidFill>
            </a:rPr>
            <a:t> (S/D patterning)</a:t>
          </a:r>
        </a:p>
      </dsp:txBody>
      <dsp:txXfrm>
        <a:off x="2811554" y="986994"/>
        <a:ext cx="701059" cy="420635"/>
      </dsp:txXfrm>
    </dsp:sp>
    <dsp:sp modelId="{0351E0D2-8B3D-4384-9C9A-823A213D3EBA}">
      <dsp:nvSpPr>
        <dsp:cNvPr id="0" name=""/>
        <dsp:cNvSpPr/>
      </dsp:nvSpPr>
      <dsp:spPr>
        <a:xfrm>
          <a:off x="699410" y="1808303"/>
          <a:ext cx="20547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05474" y="45720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>
        <a:off x="796246" y="1852841"/>
        <a:ext cx="11803" cy="2363"/>
      </dsp:txXfrm>
    </dsp:sp>
    <dsp:sp modelId="{BE0C8F9D-08B8-4A1C-A187-25B0B1E6412E}">
      <dsp:nvSpPr>
        <dsp:cNvPr id="0" name=""/>
        <dsp:cNvSpPr/>
      </dsp:nvSpPr>
      <dsp:spPr>
        <a:xfrm>
          <a:off x="150" y="1643705"/>
          <a:ext cx="701059" cy="420635"/>
        </a:xfrm>
        <a:prstGeom prst="rect">
          <a:avLst/>
        </a:prstGeom>
        <a:solidFill>
          <a:srgbClr val="FFC00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295" tIns="52793" rIns="50295" bIns="52793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>
              <a:solidFill>
                <a:schemeClr val="tx1"/>
              </a:solidFill>
            </a:rPr>
            <a:t>S/D Electrode (AJA)</a:t>
          </a:r>
        </a:p>
      </dsp:txBody>
      <dsp:txXfrm>
        <a:off x="150" y="1643705"/>
        <a:ext cx="701059" cy="420635"/>
      </dsp:txXfrm>
    </dsp:sp>
    <dsp:sp modelId="{DCAF0546-37F2-41A9-958E-1CCCE1A05F16}">
      <dsp:nvSpPr>
        <dsp:cNvPr id="0" name=""/>
        <dsp:cNvSpPr/>
      </dsp:nvSpPr>
      <dsp:spPr>
        <a:xfrm>
          <a:off x="1636545" y="1808303"/>
          <a:ext cx="20547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05474" y="45720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>
        <a:off x="1733380" y="1852841"/>
        <a:ext cx="11803" cy="2363"/>
      </dsp:txXfrm>
    </dsp:sp>
    <dsp:sp modelId="{4FE4ABEE-247B-4F34-9A77-21C79E4308BB}">
      <dsp:nvSpPr>
        <dsp:cNvPr id="0" name=""/>
        <dsp:cNvSpPr/>
      </dsp:nvSpPr>
      <dsp:spPr>
        <a:xfrm>
          <a:off x="937285" y="1643705"/>
          <a:ext cx="701059" cy="420635"/>
        </a:xfrm>
        <a:prstGeom prst="rect">
          <a:avLst/>
        </a:prstGeom>
        <a:solidFill>
          <a:srgbClr val="FFC00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295" tIns="52793" rIns="50295" bIns="52793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>
              <a:solidFill>
                <a:schemeClr val="tx1"/>
              </a:solidFill>
            </a:rPr>
            <a:t>Liftoff</a:t>
          </a:r>
        </a:p>
      </dsp:txBody>
      <dsp:txXfrm>
        <a:off x="937285" y="1643705"/>
        <a:ext cx="701059" cy="420635"/>
      </dsp:txXfrm>
    </dsp:sp>
    <dsp:sp modelId="{FFB3D1D5-88EB-432D-96D0-14EAE180B9A7}">
      <dsp:nvSpPr>
        <dsp:cNvPr id="0" name=""/>
        <dsp:cNvSpPr/>
      </dsp:nvSpPr>
      <dsp:spPr>
        <a:xfrm>
          <a:off x="2573679" y="1808303"/>
          <a:ext cx="20547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05474" y="45720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>
        <a:off x="2670515" y="1852841"/>
        <a:ext cx="11803" cy="2363"/>
      </dsp:txXfrm>
    </dsp:sp>
    <dsp:sp modelId="{9A8982AC-62E7-4C8C-B219-9AD2F4C649A4}">
      <dsp:nvSpPr>
        <dsp:cNvPr id="0" name=""/>
        <dsp:cNvSpPr/>
      </dsp:nvSpPr>
      <dsp:spPr>
        <a:xfrm>
          <a:off x="1874419" y="1643705"/>
          <a:ext cx="701059" cy="420635"/>
        </a:xfrm>
        <a:prstGeom prst="rect">
          <a:avLst/>
        </a:prstGeom>
        <a:solidFill>
          <a:srgbClr val="FFC00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295" tIns="52793" rIns="50295" bIns="52793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 err="1">
              <a:solidFill>
                <a:schemeClr val="tx1"/>
              </a:solidFill>
            </a:rPr>
            <a:t>Litho</a:t>
          </a:r>
          <a:r>
            <a:rPr lang="en-US" sz="900" kern="1200" dirty="0">
              <a:solidFill>
                <a:schemeClr val="tx1"/>
              </a:solidFill>
            </a:rPr>
            <a:t> (Channel Patterning)</a:t>
          </a:r>
        </a:p>
      </dsp:txBody>
      <dsp:txXfrm>
        <a:off x="1874419" y="1643705"/>
        <a:ext cx="701059" cy="420635"/>
      </dsp:txXfrm>
    </dsp:sp>
    <dsp:sp modelId="{684F8647-E718-493D-92CB-1FD95DBA2FB8}">
      <dsp:nvSpPr>
        <dsp:cNvPr id="0" name=""/>
        <dsp:cNvSpPr/>
      </dsp:nvSpPr>
      <dsp:spPr>
        <a:xfrm>
          <a:off x="2811554" y="1643705"/>
          <a:ext cx="701059" cy="420635"/>
        </a:xfrm>
        <a:prstGeom prst="rect">
          <a:avLst/>
        </a:prstGeom>
        <a:solidFill>
          <a:srgbClr val="FFC00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295" tIns="52793" rIns="50295" bIns="52793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>
              <a:solidFill>
                <a:schemeClr val="tx1"/>
              </a:solidFill>
            </a:rPr>
            <a:t>O</a:t>
          </a:r>
          <a:r>
            <a:rPr lang="en-US" sz="900" kern="1200" baseline="-25000" dirty="0">
              <a:solidFill>
                <a:schemeClr val="tx1"/>
              </a:solidFill>
            </a:rPr>
            <a:t>2</a:t>
          </a:r>
          <a:r>
            <a:rPr lang="en-US" sz="900" kern="1200" dirty="0">
              <a:solidFill>
                <a:schemeClr val="tx1"/>
              </a:solidFill>
            </a:rPr>
            <a:t> Plasma etch</a:t>
          </a:r>
        </a:p>
      </dsp:txBody>
      <dsp:txXfrm>
        <a:off x="2811554" y="1643705"/>
        <a:ext cx="701059" cy="42063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1F966C-9F22-475F-AAAA-05B796271DA8}" type="datetimeFigureOut">
              <a:rPr lang="en-US" smtClean="0"/>
              <a:t>12/3/19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73DF41-0DC9-4271-81AB-15851165E9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2229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FCB1E-9FBE-4821-9CA6-FDB41D7E3EF9}" type="datetimeFigureOut">
              <a:rPr lang="ko-KR" altLang="en-US" smtClean="0"/>
              <a:t>2019. 12. 3.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B6D25-B7EB-47A2-A63A-64B2AC60134A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96663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FCB1E-9FBE-4821-9CA6-FDB41D7E3EF9}" type="datetimeFigureOut">
              <a:rPr lang="ko-KR" altLang="en-US" smtClean="0"/>
              <a:t>2019. 12. 3.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B6D25-B7EB-47A2-A63A-64B2AC6013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18222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FCB1E-9FBE-4821-9CA6-FDB41D7E3EF9}" type="datetimeFigureOut">
              <a:rPr lang="ko-KR" altLang="en-US" smtClean="0"/>
              <a:t>2019. 12. 3.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B6D25-B7EB-47A2-A63A-64B2AC6013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48639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FCB1E-9FBE-4821-9CA6-FDB41D7E3EF9}" type="datetimeFigureOut">
              <a:rPr lang="ko-KR" altLang="en-US" smtClean="0"/>
              <a:t>2019. 12. 3.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B6D25-B7EB-47A2-A63A-64B2AC6013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58102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FCB1E-9FBE-4821-9CA6-FDB41D7E3EF9}" type="datetimeFigureOut">
              <a:rPr lang="ko-KR" altLang="en-US" smtClean="0"/>
              <a:t>2019. 12. 3.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B6D25-B7EB-47A2-A63A-64B2AC60134A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35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FCB1E-9FBE-4821-9CA6-FDB41D7E3EF9}" type="datetimeFigureOut">
              <a:rPr lang="ko-KR" altLang="en-US" smtClean="0"/>
              <a:t>2019. 12. 3.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B6D25-B7EB-47A2-A63A-64B2AC6013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56033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FCB1E-9FBE-4821-9CA6-FDB41D7E3EF9}" type="datetimeFigureOut">
              <a:rPr lang="ko-KR" altLang="en-US" smtClean="0"/>
              <a:t>2019. 12. 3.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B6D25-B7EB-47A2-A63A-64B2AC6013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18875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FCB1E-9FBE-4821-9CA6-FDB41D7E3EF9}" type="datetimeFigureOut">
              <a:rPr lang="ko-KR" altLang="en-US" smtClean="0"/>
              <a:t>2019. 12. 3.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B6D25-B7EB-47A2-A63A-64B2AC6013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96128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FCB1E-9FBE-4821-9CA6-FDB41D7E3EF9}" type="datetimeFigureOut">
              <a:rPr lang="ko-KR" altLang="en-US" smtClean="0"/>
              <a:t>2019. 12. 3.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B6D25-B7EB-47A2-A63A-64B2AC6013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05855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B05FCB1E-9FBE-4821-9CA6-FDB41D7E3EF9}" type="datetimeFigureOut">
              <a:rPr lang="ko-KR" altLang="en-US" smtClean="0"/>
              <a:t>2019. 12. 3.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7B6D25-B7EB-47A2-A63A-64B2AC6013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68871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FCB1E-9FBE-4821-9CA6-FDB41D7E3EF9}" type="datetimeFigureOut">
              <a:rPr lang="ko-KR" altLang="en-US" smtClean="0"/>
              <a:t>2019. 12. 3.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B6D25-B7EB-47A2-A63A-64B2AC6013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94027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B05FCB1E-9FBE-4821-9CA6-FDB41D7E3EF9}" type="datetimeFigureOut">
              <a:rPr lang="ko-KR" altLang="en-US" smtClean="0"/>
              <a:t>2019. 12. 3.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877B6D25-B7EB-47A2-A63A-64B2AC60134A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63646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1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586596" y="758952"/>
            <a:ext cx="10569084" cy="3566160"/>
          </a:xfrm>
        </p:spPr>
        <p:txBody>
          <a:bodyPr>
            <a:normAutofit/>
          </a:bodyPr>
          <a:lstStyle/>
          <a:p>
            <a:r>
              <a:rPr lang="en-US" altLang="ko-KR" sz="6000" dirty="0"/>
              <a:t>ALD Process for Top-Gating 2D Materials</a:t>
            </a:r>
            <a:br>
              <a:rPr lang="en-US" altLang="ko-KR" sz="6000" dirty="0"/>
            </a:br>
            <a:r>
              <a:rPr lang="en-US" altLang="ko-KR" sz="3200" dirty="0">
                <a:solidFill>
                  <a:srgbClr val="FF0000"/>
                </a:solidFill>
              </a:rPr>
              <a:t>ENGR241 Autumn		</a:t>
            </a:r>
            <a:endParaRPr lang="ko-KR" altLang="en-US" sz="6000" dirty="0">
              <a:solidFill>
                <a:srgbClr val="FF0000"/>
              </a:solidFill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Akash Levy, Jung-Soo Ko</a:t>
            </a:r>
          </a:p>
          <a:p>
            <a:r>
              <a:rPr lang="en-US" altLang="ko-KR" dirty="0"/>
              <a:t>Mentors: J. Provine, Michelle Rincon, Vijay Narasimhan</a:t>
            </a:r>
            <a:endParaRPr lang="ko-KR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E45F99-F5A0-4692-BBCE-97E5E76914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2657" y="202805"/>
            <a:ext cx="2661885" cy="981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8832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Introduction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ko-KR" dirty="0"/>
              <a:t>Uniform and full coverage of high-k gate dielectrics is essential for top-gated 2D devices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/>
              <a:t>ALD is difficult due to lack of dangling bonds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/>
              <a:t>No recipe exists in SNF for depositing high-k on 2D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ko-KR" dirty="0"/>
              <a:t>Only alumina has been tried from ALD tool in Pop lab (not in SNF)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ko-KR" dirty="0"/>
              <a:t>Seed layer thickness must be optimized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ko-KR" dirty="0"/>
              <a:t>Film quality has not been characterized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/>
              <a:t>Goal: Develop process flow for ALD top-gating on 2D for reliable and controlled growth of high-k materials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/>
              <a:t>CVD-grown monolayer MoS</a:t>
            </a:r>
            <a:r>
              <a:rPr lang="en-US" altLang="ko-KR" baseline="-25000" dirty="0"/>
              <a:t>2</a:t>
            </a:r>
            <a:r>
              <a:rPr lang="en-US" altLang="ko-KR" dirty="0"/>
              <a:t> on SiO</a:t>
            </a:r>
            <a:r>
              <a:rPr lang="en-US" altLang="ko-KR" baseline="-25000" dirty="0"/>
              <a:t>2</a:t>
            </a:r>
            <a:r>
              <a:rPr lang="en-US" altLang="ko-KR" dirty="0"/>
              <a:t>/Si samples will be provided from Pop group</a:t>
            </a:r>
            <a:endParaRPr lang="ko-KR" altLang="en-US" dirty="0"/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79F0A145-02CC-5E45-97A0-BC46B8C443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t="16478" r="38857" b="41499"/>
          <a:stretch/>
        </p:blipFill>
        <p:spPr>
          <a:xfrm>
            <a:off x="8190778" y="2073626"/>
            <a:ext cx="2903942" cy="116943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88B91F2-B7E3-48B0-819F-71D13EF8F5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0778" y="3197152"/>
            <a:ext cx="3075749" cy="1515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4382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1306C-33F8-418C-A718-974B6DB666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Benefit to SNF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4448FF-9391-4E8C-B939-4F973EDD1A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Process flow for top gating on 2D materials</a:t>
            </a:r>
          </a:p>
          <a:p>
            <a:pPr marL="0" indent="0">
              <a:buNone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Characterization (electrical, surface image) with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Different seed layer thickness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Different seed layer material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Recipe for ALD on 2D materials and samples with seed layer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 marL="0" indent="0">
              <a:buNone/>
            </a:pPr>
            <a:r>
              <a:rPr lang="en-US" b="1" dirty="0">
                <a:sym typeface="Wingdings" panose="05000000000000000000" pitchFamily="2" charset="2"/>
              </a:rPr>
              <a:t></a:t>
            </a:r>
            <a:r>
              <a:rPr lang="en-US" b="1" u="sng" dirty="0">
                <a:sym typeface="Wingdings" panose="05000000000000000000" pitchFamily="2" charset="2"/>
              </a:rPr>
              <a:t>All available with tools in SNF!</a:t>
            </a:r>
            <a:r>
              <a:rPr lang="en-US" b="1" dirty="0">
                <a:sym typeface="Wingdings" panose="05000000000000000000" pitchFamily="2" charset="2"/>
              </a:rPr>
              <a:t> </a:t>
            </a:r>
            <a:r>
              <a:rPr lang="en-US" sz="1600" dirty="0">
                <a:sym typeface="Wingdings" panose="05000000000000000000" pitchFamily="2" charset="2"/>
              </a:rPr>
              <a:t>(but 2D material samples were provided from Pop Group in EE)</a:t>
            </a: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00979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Structure and Process Flow</a:t>
            </a:r>
            <a:endParaRPr lang="ko-KR" altLang="en-US" baseline="-25000" dirty="0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F6FC5D0D-BC88-43D3-9685-46A8DF7A8E05}"/>
              </a:ext>
            </a:extLst>
          </p:cNvPr>
          <p:cNvGrpSpPr/>
          <p:nvPr/>
        </p:nvGrpSpPr>
        <p:grpSpPr>
          <a:xfrm>
            <a:off x="7332950" y="3551840"/>
            <a:ext cx="4408377" cy="2545023"/>
            <a:chOff x="3232931" y="3248025"/>
            <a:chExt cx="4108865" cy="2205223"/>
          </a:xfrm>
        </p:grpSpPr>
        <p:sp>
          <p:nvSpPr>
            <p:cNvPr id="39" name="Cube 38">
              <a:extLst>
                <a:ext uri="{FF2B5EF4-FFF2-40B4-BE49-F238E27FC236}">
                  <a16:creationId xmlns:a16="http://schemas.microsoft.com/office/drawing/2014/main" id="{527C7232-00EF-4DDE-9A9B-6E9F6AF9C623}"/>
                </a:ext>
              </a:extLst>
            </p:cNvPr>
            <p:cNvSpPr/>
            <p:nvPr/>
          </p:nvSpPr>
          <p:spPr>
            <a:xfrm>
              <a:off x="3232933" y="4314825"/>
              <a:ext cx="4108863" cy="1138423"/>
            </a:xfrm>
            <a:prstGeom prst="cube">
              <a:avLst>
                <a:gd name="adj" fmla="val 75106"/>
              </a:avLst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</a:rPr>
                <a:t>SiO2</a:t>
              </a:r>
            </a:p>
          </p:txBody>
        </p:sp>
        <p:sp>
          <p:nvSpPr>
            <p:cNvPr id="40" name="Cube 39">
              <a:extLst>
                <a:ext uri="{FF2B5EF4-FFF2-40B4-BE49-F238E27FC236}">
                  <a16:creationId xmlns:a16="http://schemas.microsoft.com/office/drawing/2014/main" id="{A6CE5D78-6D7A-47DB-9E8E-A3D4458D7DA4}"/>
                </a:ext>
              </a:extLst>
            </p:cNvPr>
            <p:cNvSpPr/>
            <p:nvPr/>
          </p:nvSpPr>
          <p:spPr>
            <a:xfrm>
              <a:off x="3232932" y="3962400"/>
              <a:ext cx="4108863" cy="1138423"/>
            </a:xfrm>
            <a:prstGeom prst="cube">
              <a:avLst>
                <a:gd name="adj" fmla="val 75106"/>
              </a:avLst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</a:rPr>
                <a:t>2D TMD</a:t>
              </a:r>
            </a:p>
          </p:txBody>
        </p:sp>
        <p:sp>
          <p:nvSpPr>
            <p:cNvPr id="41" name="Cube 40">
              <a:extLst>
                <a:ext uri="{FF2B5EF4-FFF2-40B4-BE49-F238E27FC236}">
                  <a16:creationId xmlns:a16="http://schemas.microsoft.com/office/drawing/2014/main" id="{0CF62A8D-80C0-4C10-BF64-50696D72C5C6}"/>
                </a:ext>
              </a:extLst>
            </p:cNvPr>
            <p:cNvSpPr/>
            <p:nvPr/>
          </p:nvSpPr>
          <p:spPr>
            <a:xfrm>
              <a:off x="3232932" y="3609975"/>
              <a:ext cx="4108863" cy="1138423"/>
            </a:xfrm>
            <a:prstGeom prst="cube">
              <a:avLst>
                <a:gd name="adj" fmla="val 75106"/>
              </a:avLst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</a:rPr>
                <a:t>Evaporated Seed Layer</a:t>
              </a:r>
            </a:p>
          </p:txBody>
        </p:sp>
        <p:sp>
          <p:nvSpPr>
            <p:cNvPr id="42" name="Cube 41">
              <a:extLst>
                <a:ext uri="{FF2B5EF4-FFF2-40B4-BE49-F238E27FC236}">
                  <a16:creationId xmlns:a16="http://schemas.microsoft.com/office/drawing/2014/main" id="{29425458-3DD4-4C15-85F4-E0D753A872B4}"/>
                </a:ext>
              </a:extLst>
            </p:cNvPr>
            <p:cNvSpPr/>
            <p:nvPr/>
          </p:nvSpPr>
          <p:spPr>
            <a:xfrm>
              <a:off x="3232931" y="3248025"/>
              <a:ext cx="4108863" cy="1138423"/>
            </a:xfrm>
            <a:prstGeom prst="cube">
              <a:avLst>
                <a:gd name="adj" fmla="val 75106"/>
              </a:avLst>
            </a:prstGeom>
            <a:solidFill>
              <a:srgbClr val="FF0000">
                <a:alpha val="5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</a:rPr>
                <a:t>Gate Oxide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2D0C8928-DDA3-4655-862E-561ED1900784}"/>
              </a:ext>
            </a:extLst>
          </p:cNvPr>
          <p:cNvGrpSpPr/>
          <p:nvPr/>
        </p:nvGrpSpPr>
        <p:grpSpPr>
          <a:xfrm>
            <a:off x="104368" y="4940110"/>
            <a:ext cx="6938300" cy="1217359"/>
            <a:chOff x="15278858" y="15572896"/>
            <a:chExt cx="13852315" cy="2940857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A18C4BB8-05B0-4F91-A545-62FC29A297A3}"/>
                </a:ext>
              </a:extLst>
            </p:cNvPr>
            <p:cNvGrpSpPr/>
            <p:nvPr/>
          </p:nvGrpSpPr>
          <p:grpSpPr>
            <a:xfrm>
              <a:off x="26761232" y="15572896"/>
              <a:ext cx="2369941" cy="2856431"/>
              <a:chOff x="5799326" y="4249137"/>
              <a:chExt cx="2154492" cy="1612381"/>
            </a:xfrm>
          </p:grpSpPr>
          <p:grpSp>
            <p:nvGrpSpPr>
              <p:cNvPr id="64" name="그룹 4">
                <a:extLst>
                  <a:ext uri="{FF2B5EF4-FFF2-40B4-BE49-F238E27FC236}">
                    <a16:creationId xmlns:a16="http://schemas.microsoft.com/office/drawing/2014/main" id="{F5A8CA47-31B0-491A-B418-0E99A76CFB2A}"/>
                  </a:ext>
                </a:extLst>
              </p:cNvPr>
              <p:cNvGrpSpPr/>
              <p:nvPr/>
            </p:nvGrpSpPr>
            <p:grpSpPr>
              <a:xfrm>
                <a:off x="5799326" y="4806873"/>
                <a:ext cx="2154492" cy="1054645"/>
                <a:chOff x="3695817" y="2780271"/>
                <a:chExt cx="1722268" cy="992661"/>
              </a:xfrm>
            </p:grpSpPr>
            <p:pic>
              <p:nvPicPr>
                <p:cNvPr id="67" name="그림 7">
                  <a:extLst>
                    <a:ext uri="{FF2B5EF4-FFF2-40B4-BE49-F238E27FC236}">
                      <a16:creationId xmlns:a16="http://schemas.microsoft.com/office/drawing/2014/main" id="{B45C2C88-6F63-478B-BD70-A8256C06295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3827721" y="2780271"/>
                  <a:ext cx="1414130" cy="256707"/>
                </a:xfrm>
                <a:prstGeom prst="rect">
                  <a:avLst/>
                </a:prstGeom>
              </p:spPr>
            </p:pic>
            <p:sp>
              <p:nvSpPr>
                <p:cNvPr id="68" name="직사각형 8">
                  <a:extLst>
                    <a:ext uri="{FF2B5EF4-FFF2-40B4-BE49-F238E27FC236}">
                      <a16:creationId xmlns:a16="http://schemas.microsoft.com/office/drawing/2014/main" id="{1A39EA3C-E9B9-49B4-A0E5-C7A1D1999302}"/>
                    </a:ext>
                  </a:extLst>
                </p:cNvPr>
                <p:cNvSpPr/>
                <p:nvPr/>
              </p:nvSpPr>
              <p:spPr>
                <a:xfrm>
                  <a:off x="3695817" y="3242643"/>
                  <a:ext cx="1722268" cy="530289"/>
                </a:xfrm>
                <a:prstGeom prst="rect">
                  <a:avLst/>
                </a:prstGeom>
                <a:solidFill>
                  <a:srgbClr val="FFC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600" dirty="0">
                      <a:solidFill>
                        <a:schemeClr val="tx1"/>
                      </a:solidFill>
                    </a:rPr>
                    <a:t>Si</a:t>
                  </a:r>
                  <a:endParaRPr lang="ko-KR" altLang="en-US" sz="1867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9" name="직사각형 9">
                  <a:extLst>
                    <a:ext uri="{FF2B5EF4-FFF2-40B4-BE49-F238E27FC236}">
                      <a16:creationId xmlns:a16="http://schemas.microsoft.com/office/drawing/2014/main" id="{030D5D95-D0E2-4241-AC74-2D2D606C9BE9}"/>
                    </a:ext>
                  </a:extLst>
                </p:cNvPr>
                <p:cNvSpPr/>
                <p:nvPr/>
              </p:nvSpPr>
              <p:spPr>
                <a:xfrm>
                  <a:off x="3695817" y="3036978"/>
                  <a:ext cx="1722268" cy="252200"/>
                </a:xfrm>
                <a:prstGeom prst="rect">
                  <a:avLst/>
                </a:prstGeom>
                <a:solidFill>
                  <a:schemeClr val="accent2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600" dirty="0">
                      <a:solidFill>
                        <a:schemeClr val="tx1"/>
                      </a:solidFill>
                    </a:rPr>
                    <a:t>SiO2</a:t>
                  </a:r>
                  <a:endParaRPr lang="ko-KR" altLang="en-US" sz="1867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65" name="직사각형 5">
                <a:extLst>
                  <a:ext uri="{FF2B5EF4-FFF2-40B4-BE49-F238E27FC236}">
                    <a16:creationId xmlns:a16="http://schemas.microsoft.com/office/drawing/2014/main" id="{3332E000-ECCB-4944-B458-1CC9DBEFAAD4}"/>
                  </a:ext>
                </a:extLst>
              </p:cNvPr>
              <p:cNvSpPr/>
              <p:nvPr/>
            </p:nvSpPr>
            <p:spPr>
              <a:xfrm>
                <a:off x="5970603" y="4576173"/>
                <a:ext cx="1812175" cy="233934"/>
              </a:xfrm>
              <a:prstGeom prst="rect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schemeClr val="tx1"/>
                    </a:solidFill>
                  </a:rPr>
                  <a:t>Seed layer</a:t>
                </a:r>
              </a:p>
            </p:txBody>
          </p:sp>
          <p:sp>
            <p:nvSpPr>
              <p:cNvPr id="66" name="직사각형 6">
                <a:extLst>
                  <a:ext uri="{FF2B5EF4-FFF2-40B4-BE49-F238E27FC236}">
                    <a16:creationId xmlns:a16="http://schemas.microsoft.com/office/drawing/2014/main" id="{FE39B6D8-EB14-40E2-B5D5-AB300CC03BC3}"/>
                  </a:ext>
                </a:extLst>
              </p:cNvPr>
              <p:cNvSpPr/>
              <p:nvPr/>
            </p:nvSpPr>
            <p:spPr>
              <a:xfrm>
                <a:off x="5973215" y="4249137"/>
                <a:ext cx="1812175" cy="342503"/>
              </a:xfrm>
              <a:prstGeom prst="rect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schemeClr val="tx1"/>
                    </a:solidFill>
                  </a:rPr>
                  <a:t>Metal</a:t>
                </a:r>
                <a:r>
                  <a:rPr lang="en-US" sz="300" dirty="0">
                    <a:solidFill>
                      <a:schemeClr val="tx1"/>
                    </a:solidFill>
                  </a:rPr>
                  <a:t> </a:t>
                </a:r>
                <a:r>
                  <a:rPr lang="en-US" sz="1200" dirty="0">
                    <a:solidFill>
                      <a:schemeClr val="tx1"/>
                    </a:solidFill>
                  </a:rPr>
                  <a:t>Oxide</a:t>
                </a:r>
              </a:p>
            </p:txBody>
          </p: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01F8F580-7DDA-460F-8EF4-3AA8279A313F}"/>
                </a:ext>
              </a:extLst>
            </p:cNvPr>
            <p:cNvGrpSpPr/>
            <p:nvPr/>
          </p:nvGrpSpPr>
          <p:grpSpPr>
            <a:xfrm>
              <a:off x="19079096" y="16302366"/>
              <a:ext cx="2369941" cy="2211387"/>
              <a:chOff x="4273454" y="2315921"/>
              <a:chExt cx="2154492" cy="1248270"/>
            </a:xfrm>
          </p:grpSpPr>
          <p:grpSp>
            <p:nvGrpSpPr>
              <p:cNvPr id="59" name="그룹 10">
                <a:extLst>
                  <a:ext uri="{FF2B5EF4-FFF2-40B4-BE49-F238E27FC236}">
                    <a16:creationId xmlns:a16="http://schemas.microsoft.com/office/drawing/2014/main" id="{F28F7816-2ECC-461E-8A03-EAFCDBBEAC87}"/>
                  </a:ext>
                </a:extLst>
              </p:cNvPr>
              <p:cNvGrpSpPr/>
              <p:nvPr/>
            </p:nvGrpSpPr>
            <p:grpSpPr>
              <a:xfrm>
                <a:off x="4273454" y="2509546"/>
                <a:ext cx="2154492" cy="1054645"/>
                <a:chOff x="3695817" y="2780271"/>
                <a:chExt cx="1722268" cy="992661"/>
              </a:xfrm>
            </p:grpSpPr>
            <p:pic>
              <p:nvPicPr>
                <p:cNvPr id="61" name="그림 11">
                  <a:extLst>
                    <a:ext uri="{FF2B5EF4-FFF2-40B4-BE49-F238E27FC236}">
                      <a16:creationId xmlns:a16="http://schemas.microsoft.com/office/drawing/2014/main" id="{9C303CEA-2568-4A51-87C6-C30B31E9BFA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3827721" y="2780271"/>
                  <a:ext cx="1414130" cy="256707"/>
                </a:xfrm>
                <a:prstGeom prst="rect">
                  <a:avLst/>
                </a:prstGeom>
              </p:spPr>
            </p:pic>
            <p:sp>
              <p:nvSpPr>
                <p:cNvPr id="62" name="직사각형 12">
                  <a:extLst>
                    <a:ext uri="{FF2B5EF4-FFF2-40B4-BE49-F238E27FC236}">
                      <a16:creationId xmlns:a16="http://schemas.microsoft.com/office/drawing/2014/main" id="{2DC62DAA-67F2-4DCE-A84E-048B457FA330}"/>
                    </a:ext>
                  </a:extLst>
                </p:cNvPr>
                <p:cNvSpPr/>
                <p:nvPr/>
              </p:nvSpPr>
              <p:spPr>
                <a:xfrm>
                  <a:off x="3695817" y="3242643"/>
                  <a:ext cx="1722268" cy="530289"/>
                </a:xfrm>
                <a:prstGeom prst="rect">
                  <a:avLst/>
                </a:prstGeom>
                <a:solidFill>
                  <a:srgbClr val="FFC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600" dirty="0">
                      <a:solidFill>
                        <a:schemeClr val="tx1"/>
                      </a:solidFill>
                    </a:rPr>
                    <a:t>Si</a:t>
                  </a:r>
                  <a:endParaRPr lang="ko-KR" altLang="en-US" sz="1867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3" name="직사각형 13">
                  <a:extLst>
                    <a:ext uri="{FF2B5EF4-FFF2-40B4-BE49-F238E27FC236}">
                      <a16:creationId xmlns:a16="http://schemas.microsoft.com/office/drawing/2014/main" id="{E7D50669-A9E2-47A9-A9D7-DC35D5FD254A}"/>
                    </a:ext>
                  </a:extLst>
                </p:cNvPr>
                <p:cNvSpPr/>
                <p:nvPr/>
              </p:nvSpPr>
              <p:spPr>
                <a:xfrm>
                  <a:off x="3695817" y="3036978"/>
                  <a:ext cx="1722268" cy="252200"/>
                </a:xfrm>
                <a:prstGeom prst="rect">
                  <a:avLst/>
                </a:prstGeom>
                <a:solidFill>
                  <a:schemeClr val="accent2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600" dirty="0">
                      <a:solidFill>
                        <a:schemeClr val="tx1"/>
                      </a:solidFill>
                    </a:rPr>
                    <a:t>SiO2</a:t>
                  </a:r>
                  <a:endParaRPr lang="ko-KR" altLang="en-US" sz="1600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60" name="직사각형 14">
                <a:extLst>
                  <a:ext uri="{FF2B5EF4-FFF2-40B4-BE49-F238E27FC236}">
                    <a16:creationId xmlns:a16="http://schemas.microsoft.com/office/drawing/2014/main" id="{6EF500A3-8EA6-41FF-9E34-DEEF7D8F3FC3}"/>
                  </a:ext>
                </a:extLst>
              </p:cNvPr>
              <p:cNvSpPr/>
              <p:nvPr/>
            </p:nvSpPr>
            <p:spPr>
              <a:xfrm>
                <a:off x="4438461" y="2315921"/>
                <a:ext cx="1811935" cy="233934"/>
              </a:xfrm>
              <a:prstGeom prst="rect">
                <a:avLst/>
              </a:prstGeom>
              <a:solidFill>
                <a:srgbClr val="92D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schemeClr val="tx1"/>
                    </a:solidFill>
                  </a:rPr>
                  <a:t>Seed layer</a:t>
                </a:r>
              </a:p>
            </p:txBody>
          </p:sp>
        </p:grpSp>
        <p:grpSp>
          <p:nvGrpSpPr>
            <p:cNvPr id="46" name="그룹 16">
              <a:extLst>
                <a:ext uri="{FF2B5EF4-FFF2-40B4-BE49-F238E27FC236}">
                  <a16:creationId xmlns:a16="http://schemas.microsoft.com/office/drawing/2014/main" id="{D53DA494-AF48-4831-BBA7-26B8CBB50C90}"/>
                </a:ext>
              </a:extLst>
            </p:cNvPr>
            <p:cNvGrpSpPr/>
            <p:nvPr/>
          </p:nvGrpSpPr>
          <p:grpSpPr>
            <a:xfrm>
              <a:off x="15278858" y="16606766"/>
              <a:ext cx="2369941" cy="1868369"/>
              <a:chOff x="3695817" y="2780271"/>
              <a:chExt cx="1722268" cy="992661"/>
            </a:xfrm>
          </p:grpSpPr>
          <p:pic>
            <p:nvPicPr>
              <p:cNvPr id="56" name="그림 17">
                <a:extLst>
                  <a:ext uri="{FF2B5EF4-FFF2-40B4-BE49-F238E27FC236}">
                    <a16:creationId xmlns:a16="http://schemas.microsoft.com/office/drawing/2014/main" id="{71B6A821-E61C-4B18-B400-CAB95A5D2E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827721" y="2780271"/>
                <a:ext cx="1414130" cy="256707"/>
              </a:xfrm>
              <a:prstGeom prst="rect">
                <a:avLst/>
              </a:prstGeom>
            </p:spPr>
          </p:pic>
          <p:sp>
            <p:nvSpPr>
              <p:cNvPr id="57" name="직사각형 18">
                <a:extLst>
                  <a:ext uri="{FF2B5EF4-FFF2-40B4-BE49-F238E27FC236}">
                    <a16:creationId xmlns:a16="http://schemas.microsoft.com/office/drawing/2014/main" id="{DCAB592F-7A96-4921-823C-3DC550FF4067}"/>
                  </a:ext>
                </a:extLst>
              </p:cNvPr>
              <p:cNvSpPr/>
              <p:nvPr/>
            </p:nvSpPr>
            <p:spPr>
              <a:xfrm>
                <a:off x="3695817" y="3242643"/>
                <a:ext cx="1722268" cy="530289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>
                    <a:solidFill>
                      <a:schemeClr val="tx1"/>
                    </a:solidFill>
                  </a:rPr>
                  <a:t>Si</a:t>
                </a:r>
                <a:endParaRPr lang="ko-KR" alt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8" name="직사각형 19">
                <a:extLst>
                  <a:ext uri="{FF2B5EF4-FFF2-40B4-BE49-F238E27FC236}">
                    <a16:creationId xmlns:a16="http://schemas.microsoft.com/office/drawing/2014/main" id="{50871F10-FFB4-4551-ACF5-21D0C4C94D4F}"/>
                  </a:ext>
                </a:extLst>
              </p:cNvPr>
              <p:cNvSpPr/>
              <p:nvPr/>
            </p:nvSpPr>
            <p:spPr>
              <a:xfrm>
                <a:off x="3695817" y="3036978"/>
                <a:ext cx="1722268" cy="252200"/>
              </a:xfrm>
              <a:prstGeom prst="rect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>
                    <a:solidFill>
                      <a:schemeClr val="tx1"/>
                    </a:solidFill>
                  </a:rPr>
                  <a:t>SiO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2</a:t>
                </a:r>
                <a:endParaRPr lang="ko-KR" altLang="en-US" sz="16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7" name="오른쪽 화살표 20">
              <a:extLst>
                <a:ext uri="{FF2B5EF4-FFF2-40B4-BE49-F238E27FC236}">
                  <a16:creationId xmlns:a16="http://schemas.microsoft.com/office/drawing/2014/main" id="{1BF9D4F2-C5C5-46AB-97AE-B103F77D50F3}"/>
                </a:ext>
              </a:extLst>
            </p:cNvPr>
            <p:cNvSpPr/>
            <p:nvPr/>
          </p:nvSpPr>
          <p:spPr>
            <a:xfrm>
              <a:off x="17741125" y="17143387"/>
              <a:ext cx="1281023" cy="90210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/>
                <a:t>AJA</a:t>
              </a:r>
              <a:endParaRPr lang="ko-KR" altLang="en-US" sz="1050" dirty="0"/>
            </a:p>
          </p:txBody>
        </p: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E51192A8-5610-4F46-9707-4C5BF9E708E3}"/>
                </a:ext>
              </a:extLst>
            </p:cNvPr>
            <p:cNvGrpSpPr/>
            <p:nvPr/>
          </p:nvGrpSpPr>
          <p:grpSpPr>
            <a:xfrm>
              <a:off x="22890974" y="16265290"/>
              <a:ext cx="2369941" cy="2211387"/>
              <a:chOff x="8603986" y="2254582"/>
              <a:chExt cx="2154492" cy="1248270"/>
            </a:xfrm>
          </p:grpSpPr>
          <p:grpSp>
            <p:nvGrpSpPr>
              <p:cNvPr id="51" name="그룹 21">
                <a:extLst>
                  <a:ext uri="{FF2B5EF4-FFF2-40B4-BE49-F238E27FC236}">
                    <a16:creationId xmlns:a16="http://schemas.microsoft.com/office/drawing/2014/main" id="{01B64286-7B8E-4ADC-B2FD-9627E1CA80AA}"/>
                  </a:ext>
                </a:extLst>
              </p:cNvPr>
              <p:cNvGrpSpPr/>
              <p:nvPr/>
            </p:nvGrpSpPr>
            <p:grpSpPr>
              <a:xfrm>
                <a:off x="8603986" y="2448207"/>
                <a:ext cx="2154492" cy="1054645"/>
                <a:chOff x="3695817" y="2780271"/>
                <a:chExt cx="1722268" cy="992661"/>
              </a:xfrm>
            </p:grpSpPr>
            <p:pic>
              <p:nvPicPr>
                <p:cNvPr id="53" name="그림 22">
                  <a:extLst>
                    <a:ext uri="{FF2B5EF4-FFF2-40B4-BE49-F238E27FC236}">
                      <a16:creationId xmlns:a16="http://schemas.microsoft.com/office/drawing/2014/main" id="{6D44A519-69DD-4512-BCBA-5BA35172191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3827721" y="2780271"/>
                  <a:ext cx="1414130" cy="256707"/>
                </a:xfrm>
                <a:prstGeom prst="rect">
                  <a:avLst/>
                </a:prstGeom>
              </p:spPr>
            </p:pic>
            <p:sp>
              <p:nvSpPr>
                <p:cNvPr id="54" name="직사각형 23">
                  <a:extLst>
                    <a:ext uri="{FF2B5EF4-FFF2-40B4-BE49-F238E27FC236}">
                      <a16:creationId xmlns:a16="http://schemas.microsoft.com/office/drawing/2014/main" id="{2C0EB43D-B520-4514-94D4-941AF5BC101A}"/>
                    </a:ext>
                  </a:extLst>
                </p:cNvPr>
                <p:cNvSpPr/>
                <p:nvPr/>
              </p:nvSpPr>
              <p:spPr>
                <a:xfrm>
                  <a:off x="3695817" y="3242643"/>
                  <a:ext cx="1722268" cy="530289"/>
                </a:xfrm>
                <a:prstGeom prst="rect">
                  <a:avLst/>
                </a:prstGeom>
                <a:solidFill>
                  <a:srgbClr val="FFC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600" dirty="0">
                      <a:solidFill>
                        <a:schemeClr val="tx1"/>
                      </a:solidFill>
                    </a:rPr>
                    <a:t>Si</a:t>
                  </a:r>
                  <a:endParaRPr lang="ko-KR" altLang="en-US" sz="1867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5" name="직사각형 24">
                  <a:extLst>
                    <a:ext uri="{FF2B5EF4-FFF2-40B4-BE49-F238E27FC236}">
                      <a16:creationId xmlns:a16="http://schemas.microsoft.com/office/drawing/2014/main" id="{465E9F5B-4FB1-42E4-9EDE-CE00CB94C3F5}"/>
                    </a:ext>
                  </a:extLst>
                </p:cNvPr>
                <p:cNvSpPr/>
                <p:nvPr/>
              </p:nvSpPr>
              <p:spPr>
                <a:xfrm>
                  <a:off x="3695817" y="3036978"/>
                  <a:ext cx="1722268" cy="252200"/>
                </a:xfrm>
                <a:prstGeom prst="rect">
                  <a:avLst/>
                </a:prstGeom>
                <a:solidFill>
                  <a:schemeClr val="accent2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600" dirty="0">
                      <a:solidFill>
                        <a:schemeClr val="tx1"/>
                      </a:solidFill>
                    </a:rPr>
                    <a:t>SiO2</a:t>
                  </a:r>
                  <a:endParaRPr lang="ko-KR" altLang="en-US" sz="1600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52" name="직사각형 25">
                <a:extLst>
                  <a:ext uri="{FF2B5EF4-FFF2-40B4-BE49-F238E27FC236}">
                    <a16:creationId xmlns:a16="http://schemas.microsoft.com/office/drawing/2014/main" id="{79302F5D-3928-4227-A79D-0CE468A24C3C}"/>
                  </a:ext>
                </a:extLst>
              </p:cNvPr>
              <p:cNvSpPr/>
              <p:nvPr/>
            </p:nvSpPr>
            <p:spPr>
              <a:xfrm>
                <a:off x="8768993" y="2254582"/>
                <a:ext cx="1811935" cy="233934"/>
              </a:xfrm>
              <a:prstGeom prst="rect">
                <a:avLst/>
              </a:prstGeom>
              <a:solidFill>
                <a:srgbClr val="92D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schemeClr val="tx1"/>
                    </a:solidFill>
                  </a:rPr>
                  <a:t>Seed layer</a:t>
                </a:r>
              </a:p>
            </p:txBody>
          </p:sp>
        </p:grpSp>
        <p:sp>
          <p:nvSpPr>
            <p:cNvPr id="49" name="오른쪽 화살표 26">
              <a:extLst>
                <a:ext uri="{FF2B5EF4-FFF2-40B4-BE49-F238E27FC236}">
                  <a16:creationId xmlns:a16="http://schemas.microsoft.com/office/drawing/2014/main" id="{E8F1403F-4CD9-434B-B417-CCFE006A0E47}"/>
                </a:ext>
              </a:extLst>
            </p:cNvPr>
            <p:cNvSpPr/>
            <p:nvPr/>
          </p:nvSpPr>
          <p:spPr>
            <a:xfrm>
              <a:off x="21546963" y="17167202"/>
              <a:ext cx="1290738" cy="90210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/>
                <a:t>Air</a:t>
              </a:r>
              <a:endParaRPr lang="ko-KR" altLang="en-US" sz="1600" dirty="0"/>
            </a:p>
          </p:txBody>
        </p:sp>
        <p:sp>
          <p:nvSpPr>
            <p:cNvPr id="50" name="오른쪽 화살표 33">
              <a:extLst>
                <a:ext uri="{FF2B5EF4-FFF2-40B4-BE49-F238E27FC236}">
                  <a16:creationId xmlns:a16="http://schemas.microsoft.com/office/drawing/2014/main" id="{9381EF6D-EAFA-46BD-8B94-86C8575E172C}"/>
                </a:ext>
              </a:extLst>
            </p:cNvPr>
            <p:cNvSpPr/>
            <p:nvPr/>
          </p:nvSpPr>
          <p:spPr>
            <a:xfrm>
              <a:off x="25383792" y="17129595"/>
              <a:ext cx="1290738" cy="90210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/>
                <a:t>Fiji</a:t>
              </a:r>
              <a:endParaRPr lang="ko-KR" altLang="en-US" sz="1400" dirty="0"/>
            </a:p>
          </p:txBody>
        </p:sp>
      </p:grpSp>
      <p:sp>
        <p:nvSpPr>
          <p:cNvPr id="70" name="내용 개체 틀 2">
            <a:extLst>
              <a:ext uri="{FF2B5EF4-FFF2-40B4-BE49-F238E27FC236}">
                <a16:creationId xmlns:a16="http://schemas.microsoft.com/office/drawing/2014/main" id="{9A1F7201-6B2F-49B6-BE7E-CC6E236CD3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2579444"/>
          </a:xfrm>
        </p:spPr>
        <p:txBody>
          <a:bodyPr>
            <a:normAutofit/>
          </a:bodyPr>
          <a:lstStyle/>
          <a:p>
            <a:r>
              <a:rPr lang="en-US" altLang="ko-KR" dirty="0"/>
              <a:t>1. E-beam evaporate (AJA) Al</a:t>
            </a:r>
          </a:p>
          <a:p>
            <a:pPr lvl="1"/>
            <a:r>
              <a:rPr lang="en-US" altLang="ko-KR" dirty="0"/>
              <a:t>On prepared MoS2 for surface characterization</a:t>
            </a:r>
          </a:p>
          <a:p>
            <a:pPr lvl="1"/>
            <a:r>
              <a:rPr lang="en-US" altLang="ko-KR" dirty="0"/>
              <a:t>On SiO2/Si substrate for electrical characterization</a:t>
            </a:r>
          </a:p>
          <a:p>
            <a:r>
              <a:rPr lang="en-US" altLang="ko-KR" dirty="0"/>
              <a:t>2. Oxidize in air </a:t>
            </a:r>
            <a:r>
              <a:rPr lang="en-US" altLang="ko-KR" dirty="0">
                <a:sym typeface="Wingdings" panose="05000000000000000000" pitchFamily="2" charset="2"/>
              </a:rPr>
              <a:t> becomes alumina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3. ALD (Fiji2) alumina on oxidized seed layer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4. E-beam evaporate </a:t>
            </a:r>
            <a:r>
              <a:rPr lang="en-US" altLang="ko-KR" dirty="0" err="1">
                <a:sym typeface="Wingdings" panose="05000000000000000000" pitchFamily="2" charset="2"/>
              </a:rPr>
              <a:t>Ti</a:t>
            </a:r>
            <a:r>
              <a:rPr lang="en-US" altLang="ko-KR" dirty="0">
                <a:sym typeface="Wingdings" panose="05000000000000000000" pitchFamily="2" charset="2"/>
              </a:rPr>
              <a:t>/Au for top electrode for e-</a:t>
            </a:r>
            <a:r>
              <a:rPr lang="en-US" altLang="ko-KR" dirty="0" err="1">
                <a:sym typeface="Wingdings" panose="05000000000000000000" pitchFamily="2" charset="2"/>
              </a:rPr>
              <a:t>charac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6602900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DB15FE-1AD8-4D67-ACF2-8AF11E0DF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Electrical Characterization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4DBA5E-4481-4F1A-B8F0-92BC97955D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1845734"/>
            <a:ext cx="10278643" cy="1504910"/>
          </a:xfrm>
        </p:spPr>
        <p:txBody>
          <a:bodyPr/>
          <a:lstStyle/>
          <a:p>
            <a:r>
              <a:rPr lang="en-US" dirty="0"/>
              <a:t>Normalized breakdown voltage seems to decrease with larger target seed layer thicknesses</a:t>
            </a:r>
          </a:p>
          <a:p>
            <a:r>
              <a:rPr lang="en-US" dirty="0"/>
              <a:t>Dielectric constant increases with larger seed layer thicknesses</a:t>
            </a:r>
          </a:p>
          <a:p>
            <a:r>
              <a:rPr lang="en-US" dirty="0"/>
              <a:t>Need more data to verify and reduce error bars: also will test with hafnia</a:t>
            </a:r>
          </a:p>
        </p:txBody>
      </p:sp>
      <p:graphicFrame>
        <p:nvGraphicFramePr>
          <p:cNvPr id="4" name="Content Placeholder 9">
            <a:extLst>
              <a:ext uri="{FF2B5EF4-FFF2-40B4-BE49-F238E27FC236}">
                <a16:creationId xmlns:a16="http://schemas.microsoft.com/office/drawing/2014/main" id="{DA939737-A4CF-4BB6-8B7E-76AEB7E08CF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96036341"/>
              </p:ext>
            </p:extLst>
          </p:nvPr>
        </p:nvGraphicFramePr>
        <p:xfrm>
          <a:off x="3874229" y="3350644"/>
          <a:ext cx="3706760" cy="291250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Content Placeholder 5">
            <a:extLst>
              <a:ext uri="{FF2B5EF4-FFF2-40B4-BE49-F238E27FC236}">
                <a16:creationId xmlns:a16="http://schemas.microsoft.com/office/drawing/2014/main" id="{9166DB54-C910-49BC-8D13-0085121D43D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98545966"/>
              </p:ext>
            </p:extLst>
          </p:nvPr>
        </p:nvGraphicFramePr>
        <p:xfrm>
          <a:off x="167468" y="3356546"/>
          <a:ext cx="3706761" cy="30602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7" name="Content Placeholder 7">
            <a:extLst>
              <a:ext uri="{FF2B5EF4-FFF2-40B4-BE49-F238E27FC236}">
                <a16:creationId xmlns:a16="http://schemas.microsoft.com/office/drawing/2014/main" id="{17BEF9DF-13E3-4831-9E5E-7425969F02A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58001427"/>
              </p:ext>
            </p:extLst>
          </p:nvPr>
        </p:nvGraphicFramePr>
        <p:xfrm>
          <a:off x="7354529" y="3350644"/>
          <a:ext cx="4758813" cy="291250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4521844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B18A39-9ADF-4227-A6C9-8A2FD47E0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Surface Characterization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5F6CDB-6CDB-4F55-97B4-94B70E1D7D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2257644"/>
          </a:xfrm>
        </p:spPr>
        <p:txBody>
          <a:bodyPr>
            <a:normAutofit/>
          </a:bodyPr>
          <a:lstStyle/>
          <a:p>
            <a:r>
              <a:rPr lang="en-US" dirty="0"/>
              <a:t>Prepared MoS</a:t>
            </a:r>
            <a:r>
              <a:rPr lang="en-US" baseline="-25000" dirty="0"/>
              <a:t>2</a:t>
            </a:r>
            <a:r>
              <a:rPr lang="en-US" dirty="0"/>
              <a:t> sample: RMS ~0.197nm</a:t>
            </a:r>
          </a:p>
          <a:p>
            <a:r>
              <a:rPr lang="en-US" dirty="0"/>
              <a:t>RMS of ALD w/o seed layer</a:t>
            </a:r>
          </a:p>
          <a:p>
            <a:pPr lvl="1"/>
            <a:r>
              <a:rPr lang="en-US" dirty="0"/>
              <a:t>ALD alumina 5nm ~1.036nm, 10nm ~0.914nm</a:t>
            </a:r>
          </a:p>
          <a:p>
            <a:r>
              <a:rPr lang="en-US" dirty="0"/>
              <a:t>Thicker seed layer before ALD </a:t>
            </a:r>
            <a:r>
              <a:rPr lang="en-US" dirty="0">
                <a:sym typeface="Wingdings" panose="05000000000000000000" pitchFamily="2" charset="2"/>
              </a:rPr>
              <a:t> Rougher surface</a:t>
            </a:r>
          </a:p>
          <a:p>
            <a:r>
              <a:rPr lang="en-US" dirty="0">
                <a:sym typeface="Wingdings" panose="05000000000000000000" pitchFamily="2" charset="2"/>
              </a:rPr>
              <a:t>Thicker seed layer after ALD  Smoother surface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2CF07ACB-3068-4998-9253-9BAD0593060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68903296"/>
              </p:ext>
            </p:extLst>
          </p:nvPr>
        </p:nvGraphicFramePr>
        <p:xfrm>
          <a:off x="8341200" y="4040025"/>
          <a:ext cx="3758386" cy="23227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6" name="차트 4">
            <a:extLst>
              <a:ext uri="{FF2B5EF4-FFF2-40B4-BE49-F238E27FC236}">
                <a16:creationId xmlns:a16="http://schemas.microsoft.com/office/drawing/2014/main" id="{463D58E9-1538-4A40-925A-AE99E8732DC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10276151"/>
              </p:ext>
            </p:extLst>
          </p:nvPr>
        </p:nvGraphicFramePr>
        <p:xfrm>
          <a:off x="875089" y="3941800"/>
          <a:ext cx="3441386" cy="24256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7" name="차트 2">
            <a:extLst>
              <a:ext uri="{FF2B5EF4-FFF2-40B4-BE49-F238E27FC236}">
                <a16:creationId xmlns:a16="http://schemas.microsoft.com/office/drawing/2014/main" id="{AEC13A81-4D3F-4A29-BC2E-60A0FD34134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63966421"/>
              </p:ext>
            </p:extLst>
          </p:nvPr>
        </p:nvGraphicFramePr>
        <p:xfrm>
          <a:off x="4457007" y="3986949"/>
          <a:ext cx="3793836" cy="234514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861980FE-065A-43B1-BE49-5B491F210F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9041939"/>
              </p:ext>
            </p:extLst>
          </p:nvPr>
        </p:nvGraphicFramePr>
        <p:xfrm>
          <a:off x="6724236" y="1986117"/>
          <a:ext cx="5221952" cy="163215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22216">
                  <a:extLst>
                    <a:ext uri="{9D8B030D-6E8A-4147-A177-3AD203B41FA5}">
                      <a16:colId xmlns:a16="http://schemas.microsoft.com/office/drawing/2014/main" val="4231550353"/>
                    </a:ext>
                  </a:extLst>
                </a:gridCol>
                <a:gridCol w="974934">
                  <a:extLst>
                    <a:ext uri="{9D8B030D-6E8A-4147-A177-3AD203B41FA5}">
                      <a16:colId xmlns:a16="http://schemas.microsoft.com/office/drawing/2014/main" val="3547434863"/>
                    </a:ext>
                  </a:extLst>
                </a:gridCol>
                <a:gridCol w="974934">
                  <a:extLst>
                    <a:ext uri="{9D8B030D-6E8A-4147-A177-3AD203B41FA5}">
                      <a16:colId xmlns:a16="http://schemas.microsoft.com/office/drawing/2014/main" val="3857784465"/>
                    </a:ext>
                  </a:extLst>
                </a:gridCol>
                <a:gridCol w="974934">
                  <a:extLst>
                    <a:ext uri="{9D8B030D-6E8A-4147-A177-3AD203B41FA5}">
                      <a16:colId xmlns:a16="http://schemas.microsoft.com/office/drawing/2014/main" val="1680759774"/>
                    </a:ext>
                  </a:extLst>
                </a:gridCol>
                <a:gridCol w="974934">
                  <a:extLst>
                    <a:ext uri="{9D8B030D-6E8A-4147-A177-3AD203B41FA5}">
                      <a16:colId xmlns:a16="http://schemas.microsoft.com/office/drawing/2014/main" val="3826942358"/>
                    </a:ext>
                  </a:extLst>
                </a:gridCol>
              </a:tblGrid>
              <a:tr h="272026"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Total 5nm alumina (oxidized seed </a:t>
                      </a:r>
                      <a:r>
                        <a:rPr lang="en-US" sz="1100" u="none" strike="noStrike" dirty="0" err="1">
                          <a:effectLst/>
                        </a:rPr>
                        <a:t>layer+ALD</a:t>
                      </a:r>
                      <a:r>
                        <a:rPr lang="en-US" sz="1100" u="none" strike="noStrike" dirty="0">
                          <a:effectLst/>
                        </a:rPr>
                        <a:t>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4888968"/>
                  </a:ext>
                </a:extLst>
              </a:tr>
              <a:tr h="27202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Al seed layer (nm)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0.5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1.5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803914477"/>
                  </a:ext>
                </a:extLst>
              </a:tr>
              <a:tr h="27202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average RMS (nm)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0.538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0.505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0.400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0.245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434293420"/>
                  </a:ext>
                </a:extLst>
              </a:tr>
              <a:tr h="27202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Total 10nm alumina (oxidized seed </a:t>
                      </a:r>
                      <a:r>
                        <a:rPr lang="en-US" sz="1100" u="none" strike="noStrike" dirty="0" err="1">
                          <a:effectLst/>
                        </a:rPr>
                        <a:t>layer+ALD</a:t>
                      </a:r>
                      <a:r>
                        <a:rPr lang="en-US" sz="1100" u="none" strike="noStrike" dirty="0">
                          <a:effectLst/>
                        </a:rPr>
                        <a:t>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7521985"/>
                  </a:ext>
                </a:extLst>
              </a:tr>
              <a:tr h="27202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Al seed layer (nm)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0.5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1.5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853798351"/>
                  </a:ext>
                </a:extLst>
              </a:tr>
              <a:tr h="27202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average RMS (nm)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0.428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0.307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0.277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0.205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4759447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572452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E50253-55AE-479C-921F-CC91E26A32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6376BC-C72F-4C6E-9EBA-C19D374BD0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Electrical characterization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9CF412-D298-4660-BAEF-2175623E2C7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On Si substrate, with MIM structures…</a:t>
            </a:r>
          </a:p>
          <a:p>
            <a:r>
              <a:rPr lang="en-US" dirty="0"/>
              <a:t>Normalized breakdown voltage seems to decrease with larger target seed layer thicknesses</a:t>
            </a:r>
          </a:p>
          <a:p>
            <a:r>
              <a:rPr lang="en-US" dirty="0"/>
              <a:t>Dielectric constant increases with larger seed layer thicknesses</a:t>
            </a:r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6BDBB59-C4DC-4620-A362-B31F76C511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Surface characterization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CBAE7E7-C903-46B2-B203-E827BF7F95BD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Seed layer deposition creates nucleation sites on 2D materials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Roughness decreases as seed layer thickness increases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Roughness variation is large on same sample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Mark samples first and measure same flakes (next quarter plan)</a:t>
            </a:r>
          </a:p>
        </p:txBody>
      </p:sp>
    </p:spTree>
    <p:extLst>
      <p:ext uri="{BB962C8B-B14F-4D97-AF65-F5344CB8AC3E}">
        <p14:creationId xmlns:p14="http://schemas.microsoft.com/office/powerpoint/2010/main" val="29795408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90900-1B7D-4110-834F-9BEE6572BB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dirty="0"/>
              <a:t>Next Quarter Plan: Top-gating 2D-Devices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742EF9-B056-4350-B166-7E0703C7A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3360"/>
          </a:xfrm>
        </p:spPr>
        <p:txBody>
          <a:bodyPr>
            <a:normAutofit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MOSFET structure for I-V measurement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C-V for extracting dielectric constant is difficult due to ultrathin film (~0.65nm for 1L MoS</a:t>
            </a:r>
            <a:r>
              <a:rPr lang="en-US" baseline="-25000" dirty="0"/>
              <a:t>2</a:t>
            </a:r>
            <a:r>
              <a:rPr lang="en-US" dirty="0"/>
              <a:t>)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Different seed material &amp; ALD material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Various oxides available in Fiji &amp; Different seed layer i.e. Hf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PEALD on 2D materials</a:t>
            </a:r>
          </a:p>
          <a:p>
            <a:pPr lvl="3">
              <a:buFont typeface="Arial" panose="020B0604020202020204" pitchFamily="34" charset="0"/>
              <a:buChar char="•"/>
            </a:pPr>
            <a:r>
              <a:rPr lang="en-US" dirty="0"/>
              <a:t>Potential damage on surface due to plasma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Mark samples to measure on same flake (or spot) using </a:t>
            </a:r>
            <a:r>
              <a:rPr lang="en-US" dirty="0" err="1"/>
              <a:t>litho</a:t>
            </a:r>
            <a:endParaRPr lang="en-US" dirty="0"/>
          </a:p>
          <a:p>
            <a:pPr lvl="3">
              <a:buFont typeface="Arial" panose="020B0604020202020204" pitchFamily="34" charset="0"/>
              <a:buChar char="•"/>
            </a:pPr>
            <a:r>
              <a:rPr lang="en-US" dirty="0"/>
              <a:t>Potential PR residue problem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4D29AA4-19D0-4A43-8CC2-4D079B3267EE}"/>
              </a:ext>
            </a:extLst>
          </p:cNvPr>
          <p:cNvGrpSpPr/>
          <p:nvPr/>
        </p:nvGrpSpPr>
        <p:grpSpPr>
          <a:xfrm>
            <a:off x="10003023" y="1989643"/>
            <a:ext cx="1932242" cy="1284852"/>
            <a:chOff x="6121512" y="2504384"/>
            <a:chExt cx="1293965" cy="1002928"/>
          </a:xfrm>
        </p:grpSpPr>
        <p:grpSp>
          <p:nvGrpSpPr>
            <p:cNvPr id="5" name="그룹 98">
              <a:extLst>
                <a:ext uri="{FF2B5EF4-FFF2-40B4-BE49-F238E27FC236}">
                  <a16:creationId xmlns:a16="http://schemas.microsoft.com/office/drawing/2014/main" id="{C88507FE-4CCD-4653-A420-8B42A2C28E8A}"/>
                </a:ext>
              </a:extLst>
            </p:cNvPr>
            <p:cNvGrpSpPr/>
            <p:nvPr/>
          </p:nvGrpSpPr>
          <p:grpSpPr>
            <a:xfrm>
              <a:off x="6121512" y="2624633"/>
              <a:ext cx="1293965" cy="882679"/>
              <a:chOff x="5160338" y="1040430"/>
              <a:chExt cx="1293965" cy="882679"/>
            </a:xfrm>
          </p:grpSpPr>
          <p:sp>
            <p:nvSpPr>
              <p:cNvPr id="8" name="직사각형 100">
                <a:extLst>
                  <a:ext uri="{FF2B5EF4-FFF2-40B4-BE49-F238E27FC236}">
                    <a16:creationId xmlns:a16="http://schemas.microsoft.com/office/drawing/2014/main" id="{35C8ECD5-BCFE-42E8-B190-2922FBAF409A}"/>
                  </a:ext>
                </a:extLst>
              </p:cNvPr>
              <p:cNvSpPr/>
              <p:nvPr/>
            </p:nvSpPr>
            <p:spPr>
              <a:xfrm>
                <a:off x="5260864" y="1040430"/>
                <a:ext cx="270095" cy="113253"/>
              </a:xfrm>
              <a:prstGeom prst="rect">
                <a:avLst/>
              </a:prstGeom>
              <a:solidFill>
                <a:schemeClr val="accent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/>
                  <a:t>S</a:t>
                </a:r>
              </a:p>
            </p:txBody>
          </p:sp>
          <p:sp>
            <p:nvSpPr>
              <p:cNvPr id="9" name="직사각형 101">
                <a:extLst>
                  <a:ext uri="{FF2B5EF4-FFF2-40B4-BE49-F238E27FC236}">
                    <a16:creationId xmlns:a16="http://schemas.microsoft.com/office/drawing/2014/main" id="{DB214E15-3DC3-4DBF-BF18-C4C449C01F54}"/>
                  </a:ext>
                </a:extLst>
              </p:cNvPr>
              <p:cNvSpPr/>
              <p:nvPr/>
            </p:nvSpPr>
            <p:spPr>
              <a:xfrm>
                <a:off x="5998739" y="1040432"/>
                <a:ext cx="270095" cy="113252"/>
              </a:xfrm>
              <a:prstGeom prst="rect">
                <a:avLst/>
              </a:prstGeom>
              <a:solidFill>
                <a:schemeClr val="accent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/>
                  <a:t>D</a:t>
                </a:r>
              </a:p>
            </p:txBody>
          </p:sp>
          <p:grpSp>
            <p:nvGrpSpPr>
              <p:cNvPr id="10" name="그룹 102">
                <a:extLst>
                  <a:ext uri="{FF2B5EF4-FFF2-40B4-BE49-F238E27FC236}">
                    <a16:creationId xmlns:a16="http://schemas.microsoft.com/office/drawing/2014/main" id="{8FB0450D-22BC-4B3E-BE5E-9DC572CB2B6E}"/>
                  </a:ext>
                </a:extLst>
              </p:cNvPr>
              <p:cNvGrpSpPr/>
              <p:nvPr/>
            </p:nvGrpSpPr>
            <p:grpSpPr>
              <a:xfrm>
                <a:off x="5160338" y="1177308"/>
                <a:ext cx="1293965" cy="745801"/>
                <a:chOff x="3695817" y="2780271"/>
                <a:chExt cx="1722268" cy="992661"/>
              </a:xfrm>
            </p:grpSpPr>
            <p:pic>
              <p:nvPicPr>
                <p:cNvPr id="11" name="그림 103">
                  <a:extLst>
                    <a:ext uri="{FF2B5EF4-FFF2-40B4-BE49-F238E27FC236}">
                      <a16:creationId xmlns:a16="http://schemas.microsoft.com/office/drawing/2014/main" id="{62E36556-6D32-4CA0-B2B8-CE99E09C1B0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3827721" y="2780271"/>
                  <a:ext cx="1414130" cy="256707"/>
                </a:xfrm>
                <a:prstGeom prst="rect">
                  <a:avLst/>
                </a:prstGeom>
              </p:spPr>
            </p:pic>
            <p:sp>
              <p:nvSpPr>
                <p:cNvPr id="12" name="직사각형 104">
                  <a:extLst>
                    <a:ext uri="{FF2B5EF4-FFF2-40B4-BE49-F238E27FC236}">
                      <a16:creationId xmlns:a16="http://schemas.microsoft.com/office/drawing/2014/main" id="{EEAA086B-16A4-4248-A3FD-29A173365A12}"/>
                    </a:ext>
                  </a:extLst>
                </p:cNvPr>
                <p:cNvSpPr/>
                <p:nvPr/>
              </p:nvSpPr>
              <p:spPr>
                <a:xfrm>
                  <a:off x="3695817" y="3242643"/>
                  <a:ext cx="1722268" cy="530289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050" dirty="0"/>
                    <a:t>Si</a:t>
                  </a:r>
                  <a:endParaRPr lang="ko-KR" altLang="en-US" sz="1050"/>
                </a:p>
              </p:txBody>
            </p:sp>
            <p:sp>
              <p:nvSpPr>
                <p:cNvPr id="13" name="직사각형 105">
                  <a:extLst>
                    <a:ext uri="{FF2B5EF4-FFF2-40B4-BE49-F238E27FC236}">
                      <a16:creationId xmlns:a16="http://schemas.microsoft.com/office/drawing/2014/main" id="{F6BBED78-D269-4244-AB60-7FCBD689C4FE}"/>
                    </a:ext>
                  </a:extLst>
                </p:cNvPr>
                <p:cNvSpPr/>
                <p:nvPr/>
              </p:nvSpPr>
              <p:spPr>
                <a:xfrm>
                  <a:off x="3695817" y="3036978"/>
                  <a:ext cx="1722268" cy="252200"/>
                </a:xfrm>
                <a:prstGeom prst="rect">
                  <a:avLst/>
                </a:prstGeom>
                <a:solidFill>
                  <a:schemeClr val="accent2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050" dirty="0"/>
                    <a:t>SiO</a:t>
                  </a:r>
                  <a:r>
                    <a:rPr lang="en-US" altLang="ko-KR" sz="800" dirty="0"/>
                    <a:t>2</a:t>
                  </a:r>
                  <a:endParaRPr lang="ko-KR" altLang="en-US" sz="1050" dirty="0"/>
                </a:p>
              </p:txBody>
            </p:sp>
          </p:grpSp>
        </p:grpSp>
        <p:sp>
          <p:nvSpPr>
            <p:cNvPr id="6" name="직사각형 99">
              <a:extLst>
                <a:ext uri="{FF2B5EF4-FFF2-40B4-BE49-F238E27FC236}">
                  <a16:creationId xmlns:a16="http://schemas.microsoft.com/office/drawing/2014/main" id="{0402446D-DF61-4067-8E66-6D739DE56106}"/>
                </a:ext>
              </a:extLst>
            </p:cNvPr>
            <p:cNvSpPr/>
            <p:nvPr/>
          </p:nvSpPr>
          <p:spPr>
            <a:xfrm>
              <a:off x="6545723" y="2624635"/>
              <a:ext cx="360599" cy="113252"/>
            </a:xfrm>
            <a:prstGeom prst="rect">
              <a:avLst/>
            </a:prstGeom>
            <a:solidFill>
              <a:schemeClr val="tx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/>
                <a:t>HKMG</a:t>
              </a:r>
            </a:p>
          </p:txBody>
        </p:sp>
        <p:sp>
          <p:nvSpPr>
            <p:cNvPr id="7" name="직사각형 107">
              <a:extLst>
                <a:ext uri="{FF2B5EF4-FFF2-40B4-BE49-F238E27FC236}">
                  <a16:creationId xmlns:a16="http://schemas.microsoft.com/office/drawing/2014/main" id="{E40979D1-B927-472F-9E04-48E67D941059}"/>
                </a:ext>
              </a:extLst>
            </p:cNvPr>
            <p:cNvSpPr/>
            <p:nvPr/>
          </p:nvSpPr>
          <p:spPr>
            <a:xfrm>
              <a:off x="6587716" y="2504384"/>
              <a:ext cx="270095" cy="113252"/>
            </a:xfrm>
            <a:prstGeom prst="rect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G</a:t>
              </a:r>
            </a:p>
          </p:txBody>
        </p:sp>
      </p:grpSp>
      <p:graphicFrame>
        <p:nvGraphicFramePr>
          <p:cNvPr id="14" name="Diagram 13">
            <a:extLst>
              <a:ext uri="{FF2B5EF4-FFF2-40B4-BE49-F238E27FC236}">
                <a16:creationId xmlns:a16="http://schemas.microsoft.com/office/drawing/2014/main" id="{9649FA34-8460-4455-99DC-50E1BEBC544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50942956"/>
              </p:ext>
            </p:extLst>
          </p:nvPr>
        </p:nvGraphicFramePr>
        <p:xfrm>
          <a:off x="8589241" y="3134358"/>
          <a:ext cx="3512765" cy="23946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284199335"/>
      </p:ext>
    </p:extLst>
  </p:cSld>
  <p:clrMapOvr>
    <a:masterClrMapping/>
  </p:clrMapOvr>
</p:sld>
</file>

<file path=ppt/theme/theme1.xml><?xml version="1.0" encoding="utf-8"?>
<a:theme xmlns:a="http://schemas.openxmlformats.org/drawingml/2006/main" name="추억">
  <a:themeElements>
    <a:clrScheme name="추억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추억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추억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TM02900769[[fn=추억]]</Template>
  <TotalTime>8089</TotalTime>
  <Words>700</Words>
  <Application>Microsoft Macintosh PowerPoint</Application>
  <PresentationFormat>Widescreen</PresentationFormat>
  <Paragraphs>141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추억</vt:lpstr>
      <vt:lpstr>ALD Process for Top-Gating 2D Materials ENGR241 Autumn  </vt:lpstr>
      <vt:lpstr>Introduction</vt:lpstr>
      <vt:lpstr>Benefit to SNF</vt:lpstr>
      <vt:lpstr>Structure and Process Flow</vt:lpstr>
      <vt:lpstr>Electrical Characterization</vt:lpstr>
      <vt:lpstr>Surface Characterization</vt:lpstr>
      <vt:lpstr>Conclusion</vt:lpstr>
      <vt:lpstr>Next Quarter Plan: Top-gating 2D-Devices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jsko</dc:creator>
  <cp:lastModifiedBy>Akash Levy</cp:lastModifiedBy>
  <cp:revision>132</cp:revision>
  <dcterms:created xsi:type="dcterms:W3CDTF">2019-10-07T22:44:01Z</dcterms:created>
  <dcterms:modified xsi:type="dcterms:W3CDTF">2019-12-03T13:16:49Z</dcterms:modified>
</cp:coreProperties>
</file>